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8.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9.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0.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41.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42.xml" ContentType="application/vnd.openxmlformats-officedocument.presentationml.tags+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2"/>
  </p:notesMasterIdLst>
  <p:sldIdLst>
    <p:sldId id="257" r:id="rId2"/>
    <p:sldId id="383" r:id="rId3"/>
    <p:sldId id="259" r:id="rId4"/>
    <p:sldId id="539" r:id="rId5"/>
    <p:sldId id="540" r:id="rId6"/>
    <p:sldId id="353" r:id="rId7"/>
    <p:sldId id="541" r:id="rId8"/>
    <p:sldId id="543" r:id="rId9"/>
    <p:sldId id="542" r:id="rId10"/>
    <p:sldId id="544" r:id="rId11"/>
    <p:sldId id="531" r:id="rId12"/>
    <p:sldId id="530" r:id="rId13"/>
    <p:sldId id="545" r:id="rId14"/>
    <p:sldId id="546" r:id="rId15"/>
    <p:sldId id="547" r:id="rId16"/>
    <p:sldId id="548" r:id="rId17"/>
    <p:sldId id="549" r:id="rId18"/>
    <p:sldId id="550" r:id="rId19"/>
    <p:sldId id="551" r:id="rId20"/>
    <p:sldId id="567" r:id="rId21"/>
    <p:sldId id="568" r:id="rId22"/>
    <p:sldId id="569" r:id="rId23"/>
    <p:sldId id="570" r:id="rId24"/>
    <p:sldId id="571" r:id="rId25"/>
    <p:sldId id="572" r:id="rId26"/>
    <p:sldId id="573" r:id="rId27"/>
    <p:sldId id="574" r:id="rId28"/>
    <p:sldId id="575" r:id="rId29"/>
    <p:sldId id="576" r:id="rId30"/>
    <p:sldId id="577" r:id="rId31"/>
    <p:sldId id="580" r:id="rId32"/>
    <p:sldId id="579" r:id="rId33"/>
    <p:sldId id="582" r:id="rId34"/>
    <p:sldId id="603" r:id="rId35"/>
    <p:sldId id="566" r:id="rId36"/>
    <p:sldId id="581" r:id="rId37"/>
    <p:sldId id="478" r:id="rId38"/>
    <p:sldId id="583" r:id="rId39"/>
    <p:sldId id="486" r:id="rId40"/>
    <p:sldId id="487" r:id="rId41"/>
    <p:sldId id="584" r:id="rId42"/>
    <p:sldId id="585" r:id="rId43"/>
    <p:sldId id="488" r:id="rId44"/>
    <p:sldId id="586" r:id="rId45"/>
    <p:sldId id="489" r:id="rId46"/>
    <p:sldId id="490" r:id="rId47"/>
    <p:sldId id="587" r:id="rId48"/>
    <p:sldId id="588" r:id="rId49"/>
    <p:sldId id="491" r:id="rId50"/>
    <p:sldId id="492" r:id="rId51"/>
    <p:sldId id="493" r:id="rId52"/>
    <p:sldId id="494" r:id="rId53"/>
    <p:sldId id="495" r:id="rId54"/>
    <p:sldId id="589" r:id="rId55"/>
    <p:sldId id="497" r:id="rId56"/>
    <p:sldId id="445" r:id="rId57"/>
    <p:sldId id="591" r:id="rId58"/>
    <p:sldId id="592" r:id="rId59"/>
    <p:sldId id="593" r:id="rId60"/>
    <p:sldId id="594" r:id="rId61"/>
    <p:sldId id="595" r:id="rId62"/>
    <p:sldId id="596" r:id="rId63"/>
    <p:sldId id="555" r:id="rId64"/>
    <p:sldId id="554" r:id="rId65"/>
    <p:sldId id="597" r:id="rId66"/>
    <p:sldId id="598" r:id="rId67"/>
    <p:sldId id="599" r:id="rId68"/>
    <p:sldId id="600" r:id="rId69"/>
    <p:sldId id="601" r:id="rId70"/>
    <p:sldId id="602" r:id="rId71"/>
  </p:sldIdLst>
  <p:sldSz cx="12192000" cy="6858000"/>
  <p:notesSz cx="6858000" cy="9144000"/>
  <p:custDataLst>
    <p:tags r:id="rId7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水 水水" initials="水"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C50A2"/>
    <a:srgbClr val="F398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05" autoAdjust="0"/>
    <p:restoredTop sz="94660"/>
  </p:normalViewPr>
  <p:slideViewPr>
    <p:cSldViewPr snapToGrid="0">
      <p:cViewPr varScale="1">
        <p:scale>
          <a:sx n="131" d="100"/>
          <a:sy n="131" d="100"/>
        </p:scale>
        <p:origin x="106" y="30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gs" Target="tags/tag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EBAD72-D166-4932-9339-2E755BE5A4DB}" type="datetimeFigureOut">
              <a:rPr lang="zh-CN" altLang="en-US" smtClean="0"/>
              <a:t>2023/6/16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8A6F3-9001-4A99-AA78-D43B3970DB9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337694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2588391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3823039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3511903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352900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34</a:t>
            </a:fld>
            <a:endParaRPr lang="zh-CN" altLang="en-US"/>
          </a:p>
        </p:txBody>
      </p:sp>
    </p:spTree>
    <p:extLst>
      <p:ext uri="{BB962C8B-B14F-4D97-AF65-F5344CB8AC3E}">
        <p14:creationId xmlns:p14="http://schemas.microsoft.com/office/powerpoint/2010/main" val="519691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57</a:t>
            </a:fld>
            <a:endParaRPr lang="zh-CN" altLang="en-US"/>
          </a:p>
        </p:txBody>
      </p:sp>
    </p:spTree>
    <p:extLst>
      <p:ext uri="{BB962C8B-B14F-4D97-AF65-F5344CB8AC3E}">
        <p14:creationId xmlns:p14="http://schemas.microsoft.com/office/powerpoint/2010/main" val="36462901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58</a:t>
            </a:fld>
            <a:endParaRPr lang="zh-CN" altLang="en-US"/>
          </a:p>
        </p:txBody>
      </p:sp>
    </p:spTree>
    <p:extLst>
      <p:ext uri="{BB962C8B-B14F-4D97-AF65-F5344CB8AC3E}">
        <p14:creationId xmlns:p14="http://schemas.microsoft.com/office/powerpoint/2010/main" val="38426680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59</a:t>
            </a:fld>
            <a:endParaRPr lang="zh-CN" altLang="en-US"/>
          </a:p>
        </p:txBody>
      </p:sp>
    </p:spTree>
    <p:extLst>
      <p:ext uri="{BB962C8B-B14F-4D97-AF65-F5344CB8AC3E}">
        <p14:creationId xmlns:p14="http://schemas.microsoft.com/office/powerpoint/2010/main" val="844592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60</a:t>
            </a:fld>
            <a:endParaRPr lang="zh-CN" altLang="en-US"/>
          </a:p>
        </p:txBody>
      </p:sp>
    </p:spTree>
    <p:extLst>
      <p:ext uri="{BB962C8B-B14F-4D97-AF65-F5344CB8AC3E}">
        <p14:creationId xmlns:p14="http://schemas.microsoft.com/office/powerpoint/2010/main" val="34292038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61</a:t>
            </a:fld>
            <a:endParaRPr lang="zh-CN" altLang="en-US"/>
          </a:p>
        </p:txBody>
      </p:sp>
    </p:spTree>
    <p:extLst>
      <p:ext uri="{BB962C8B-B14F-4D97-AF65-F5344CB8AC3E}">
        <p14:creationId xmlns:p14="http://schemas.microsoft.com/office/powerpoint/2010/main" val="42665559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62</a:t>
            </a:fld>
            <a:endParaRPr lang="zh-CN" altLang="en-US"/>
          </a:p>
        </p:txBody>
      </p:sp>
    </p:spTree>
    <p:extLst>
      <p:ext uri="{BB962C8B-B14F-4D97-AF65-F5344CB8AC3E}">
        <p14:creationId xmlns:p14="http://schemas.microsoft.com/office/powerpoint/2010/main" val="26339849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66</a:t>
            </a:fld>
            <a:endParaRPr lang="zh-CN" altLang="en-US"/>
          </a:p>
        </p:txBody>
      </p:sp>
    </p:spTree>
    <p:extLst>
      <p:ext uri="{BB962C8B-B14F-4D97-AF65-F5344CB8AC3E}">
        <p14:creationId xmlns:p14="http://schemas.microsoft.com/office/powerpoint/2010/main" val="8375019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67</a:t>
            </a:fld>
            <a:endParaRPr lang="zh-CN" altLang="en-US"/>
          </a:p>
        </p:txBody>
      </p:sp>
    </p:spTree>
    <p:extLst>
      <p:ext uri="{BB962C8B-B14F-4D97-AF65-F5344CB8AC3E}">
        <p14:creationId xmlns:p14="http://schemas.microsoft.com/office/powerpoint/2010/main" val="13905868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68</a:t>
            </a:fld>
            <a:endParaRPr lang="zh-CN" altLang="en-US"/>
          </a:p>
        </p:txBody>
      </p:sp>
    </p:spTree>
    <p:extLst>
      <p:ext uri="{BB962C8B-B14F-4D97-AF65-F5344CB8AC3E}">
        <p14:creationId xmlns:p14="http://schemas.microsoft.com/office/powerpoint/2010/main" val="40145378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69</a:t>
            </a:fld>
            <a:endParaRPr lang="zh-CN" altLang="en-US"/>
          </a:p>
        </p:txBody>
      </p:sp>
    </p:spTree>
    <p:extLst>
      <p:ext uri="{BB962C8B-B14F-4D97-AF65-F5344CB8AC3E}">
        <p14:creationId xmlns:p14="http://schemas.microsoft.com/office/powerpoint/2010/main" val="153865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70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7" name="直接连接符 6"/>
          <p:cNvCxnSpPr/>
          <p:nvPr userDrawn="1"/>
        </p:nvCxnSpPr>
        <p:spPr>
          <a:xfrm>
            <a:off x="1007435" y="833864"/>
            <a:ext cx="104651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431371" y="390527"/>
            <a:ext cx="520496" cy="274639"/>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18" name="TextBox 15"/>
          <p:cNvSpPr txBox="1"/>
          <p:nvPr userDrawn="1"/>
        </p:nvSpPr>
        <p:spPr>
          <a:xfrm>
            <a:off x="10800524" y="322661"/>
            <a:ext cx="895129" cy="461665"/>
          </a:xfrm>
          <a:prstGeom prst="rect">
            <a:avLst/>
          </a:prstGeom>
          <a:noFill/>
        </p:spPr>
        <p:txBody>
          <a:bodyPr wrap="square" rtlCol="0">
            <a:spAutoFit/>
          </a:bodyPr>
          <a:lstStyle/>
          <a:p>
            <a:pPr algn="ctr"/>
            <a:fld id="{2EEF1883-7A0E-4F66-9932-E581691AD397}" type="slidenum">
              <a:rPr lang="zh-CN" altLang="en-US" sz="2400" b="0" smtClean="0">
                <a:solidFill>
                  <a:schemeClr val="accent1"/>
                </a:solidFill>
                <a:latin typeface="微软雅黑 Light" panose="020B0502040204020203" pitchFamily="34" charset="-122"/>
                <a:ea typeface="微软雅黑 Light" panose="020B0502040204020203" pitchFamily="34" charset="-122"/>
              </a:rPr>
              <a:t>‹#›</a:t>
            </a:fld>
            <a:r>
              <a:rPr lang="zh-CN" altLang="en-US" sz="2400" b="0" dirty="0">
                <a:solidFill>
                  <a:schemeClr val="accent1"/>
                </a:solidFill>
                <a:latin typeface="微软雅黑 Light" panose="020B0502040204020203" pitchFamily="34" charset="-122"/>
                <a:ea typeface="微软雅黑 Light" panose="020B0502040204020203" pitchFamily="34"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bg>
      <p:bgPr>
        <a:blipFill dpi="0" rotWithShape="1">
          <a:blip r:embed="rId2"/>
          <a:srcRect/>
          <a:stretch>
            <a:fillRect t="-3000" b="-3000"/>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2023/6/16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tags" Target="../tags/tag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0.png"/><Relationship Id="rId5" Type="http://schemas.openxmlformats.org/officeDocument/2006/relationships/notesSlide" Target="../notesSlides/notesSlide19.xml"/><Relationship Id="rId4"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4.xml"/><Relationship Id="rId7" Type="http://schemas.openxmlformats.org/officeDocument/2006/relationships/image" Target="../media/image2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24.xml"/><Relationship Id="rId5" Type="http://schemas.openxmlformats.org/officeDocument/2006/relationships/slideLayout" Target="../slideLayouts/slideLayout3.xml"/><Relationship Id="rId4" Type="http://schemas.openxmlformats.org/officeDocument/2006/relationships/tags" Target="../tags/tag15.xml"/><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8.xml"/><Relationship Id="rId7" Type="http://schemas.openxmlformats.org/officeDocument/2006/relationships/notesSlide" Target="../notesSlides/notesSlide25.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3.xml"/><Relationship Id="rId5" Type="http://schemas.openxmlformats.org/officeDocument/2006/relationships/tags" Target="../tags/tag20.xml"/><Relationship Id="rId10" Type="http://schemas.openxmlformats.org/officeDocument/2006/relationships/image" Target="../media/image29.png"/><Relationship Id="rId4" Type="http://schemas.openxmlformats.org/officeDocument/2006/relationships/tags" Target="../tags/tag19.xml"/><Relationship Id="rId9"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23.xml"/><Relationship Id="rId7" Type="http://schemas.openxmlformats.org/officeDocument/2006/relationships/notesSlide" Target="../notesSlides/notesSlide26.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Layout" Target="../slideLayouts/slideLayout3.xml"/><Relationship Id="rId5" Type="http://schemas.openxmlformats.org/officeDocument/2006/relationships/tags" Target="../tags/tag25.xml"/><Relationship Id="rId4" Type="http://schemas.openxmlformats.org/officeDocument/2006/relationships/tags" Target="../tags/tag24.xml"/><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30.xml"/><Relationship Id="rId7" Type="http://schemas.openxmlformats.org/officeDocument/2006/relationships/notesSlide" Target="../notesSlides/notesSlide28.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34.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33.png"/><Relationship Id="rId5" Type="http://schemas.openxmlformats.org/officeDocument/2006/relationships/notesSlide" Target="../notesSlides/notesSlide29.xml"/><Relationship Id="rId4"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35.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40.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46.emf"/><Relationship Id="rId4" Type="http://schemas.openxmlformats.org/officeDocument/2006/relationships/image" Target="../media/image45.emf"/></Relationships>
</file>

<file path=ppt/slides/_rels/slide3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49.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57.emf"/></Relationships>
</file>

<file path=ppt/slides/_rels/slide4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60.emf"/><Relationship Id="rId4" Type="http://schemas.openxmlformats.org/officeDocument/2006/relationships/image" Target="../media/image59.emf"/></Relationships>
</file>

<file path=ppt/slides/_rels/slide4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62.emf"/></Relationships>
</file>

<file path=ppt/slides/_rels/slide4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64.emf"/></Relationships>
</file>

<file path=ppt/slides/_rels/slide4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67.emf"/></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70.emf"/><Relationship Id="rId7" Type="http://schemas.openxmlformats.org/officeDocument/2006/relationships/image" Target="../media/image74.jpeg"/><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77.emf"/></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82.png"/><Relationship Id="rId2" Type="http://schemas.openxmlformats.org/officeDocument/2006/relationships/slideLayout" Target="../slideLayouts/slideLayout3.xml"/><Relationship Id="rId1" Type="http://schemas.openxmlformats.org/officeDocument/2006/relationships/tags" Target="../tags/tag4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hyperlink" Target="https://pixso.cn/app/share/f/ZjUpRnPgeE-WnnXLOHhr7JrFmRdxUgBS?page-id=0:1"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8.xml"/><Relationship Id="rId1" Type="http://schemas.openxmlformats.org/officeDocument/2006/relationships/tags" Target="../tags/tag4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1207455" y="157627"/>
            <a:ext cx="869659" cy="86965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10494498" y="1027286"/>
            <a:ext cx="572356" cy="5723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9984544" y="2075926"/>
            <a:ext cx="422031" cy="422031"/>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9360270" y="2472639"/>
            <a:ext cx="302456" cy="3024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0104119" y="375750"/>
            <a:ext cx="302456" cy="302456"/>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1118973" y="1944299"/>
            <a:ext cx="390938" cy="390938"/>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p:nvSpPr>
        <p:spPr>
          <a:xfrm>
            <a:off x="-190500" y="5924841"/>
            <a:ext cx="1098259" cy="109825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2184400" y="4749799"/>
            <a:ext cx="622299" cy="6222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2428873" y="5924841"/>
            <a:ext cx="847727" cy="847727"/>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0560" y="5569741"/>
            <a:ext cx="1288259" cy="128825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284161" y="5093491"/>
            <a:ext cx="622299" cy="6222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292854" y="4279899"/>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2082200" y="4482499"/>
            <a:ext cx="204399" cy="2043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1238831" y="5302440"/>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2067119" y="5404639"/>
            <a:ext cx="204399" cy="2043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3227778" y="5609038"/>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标题 3"/>
          <p:cNvSpPr>
            <a:spLocks noGrp="1"/>
          </p:cNvSpPr>
          <p:nvPr/>
        </p:nvSpPr>
        <p:spPr>
          <a:xfrm>
            <a:off x="3208939" y="2591125"/>
            <a:ext cx="6914515" cy="1080770"/>
          </a:xfrm>
        </p:spPr>
        <p:txBody>
          <a:bodyPr>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endParaRPr lang="zh-CN" altLang="en-US" sz="4400" b="1" dirty="0">
              <a:solidFill>
                <a:srgbClr val="1C50A2"/>
              </a:solidFill>
            </a:endParaRPr>
          </a:p>
        </p:txBody>
      </p:sp>
      <p:grpSp>
        <p:nvGrpSpPr>
          <p:cNvPr id="34" name="组合 33"/>
          <p:cNvGrpSpPr/>
          <p:nvPr/>
        </p:nvGrpSpPr>
        <p:grpSpPr>
          <a:xfrm>
            <a:off x="3208655" y="3970020"/>
            <a:ext cx="370840" cy="370840"/>
            <a:chOff x="3725237" y="4930504"/>
            <a:chExt cx="531780" cy="531780"/>
          </a:xfrm>
        </p:grpSpPr>
        <p:sp>
          <p:nvSpPr>
            <p:cNvPr id="36" name="圆角矩形 2"/>
            <p:cNvSpPr/>
            <p:nvPr/>
          </p:nvSpPr>
          <p:spPr>
            <a:xfrm>
              <a:off x="3725237" y="4930504"/>
              <a:ext cx="531780" cy="531780"/>
            </a:xfrm>
            <a:prstGeom prst="ellipse">
              <a:avLst/>
            </a:prstGeom>
            <a:solidFill>
              <a:srgbClr val="1C50A2"/>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a:ln>
                  <a:noFill/>
                </a:ln>
                <a:solidFill>
                  <a:srgbClr val="1C50A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37" name="student-graduation-cap-shape_52041"/>
            <p:cNvSpPr>
              <a:spLocks noChangeAspect="1"/>
            </p:cNvSpPr>
            <p:nvPr/>
          </p:nvSpPr>
          <p:spPr bwMode="auto">
            <a:xfrm>
              <a:off x="3875605" y="5054575"/>
              <a:ext cx="219840" cy="26480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solidFill>
              <a:sysClr val="window" lastClr="FFFFFF"/>
            </a:solidFill>
            <a:ln>
              <a:noFill/>
            </a:ln>
          </p:spPr>
          <p:txBody>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sp>
        <p:nvSpPr>
          <p:cNvPr id="35" name="文本框 22"/>
          <p:cNvSpPr txBox="1"/>
          <p:nvPr/>
        </p:nvSpPr>
        <p:spPr>
          <a:xfrm>
            <a:off x="3571875" y="4087495"/>
            <a:ext cx="4448175" cy="309245"/>
          </a:xfrm>
          <a:prstGeom prst="rect">
            <a:avLst/>
          </a:prstGeom>
          <a:noFill/>
        </p:spPr>
        <p:txBody>
          <a:bodyPr wrap="square" rtlCol="0">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2"/>
                </a:solidFill>
                <a:latin typeface="微软雅黑" panose="020B0503020204020204" charset="-122"/>
                <a:sym typeface="+mn-ea"/>
              </a:rPr>
              <a:t>G17</a:t>
            </a:r>
            <a:r>
              <a:rPr lang="zh-CN" altLang="en-US" sz="1400" b="1" dirty="0">
                <a:solidFill>
                  <a:schemeClr val="tx2"/>
                </a:solidFill>
                <a:latin typeface="微软雅黑" panose="020B0503020204020204" charset="-122"/>
                <a:sym typeface="+mn-ea"/>
              </a:rPr>
              <a:t>组：田淼  韩易贤 潘阅 郑骥</a:t>
            </a:r>
            <a:r>
              <a:rPr lang="en-US" altLang="zh-CN" sz="1400" b="1" dirty="0">
                <a:solidFill>
                  <a:schemeClr val="tx2"/>
                </a:solidFill>
                <a:latin typeface="微软雅黑" panose="020B0503020204020204" charset="-122"/>
                <a:sym typeface="+mn-ea"/>
              </a:rPr>
              <a:t>  </a:t>
            </a:r>
            <a:r>
              <a:rPr lang="zh-CN" altLang="en-US" sz="1400" b="1" dirty="0">
                <a:solidFill>
                  <a:schemeClr val="tx2"/>
                </a:solidFill>
                <a:latin typeface="微软雅黑" panose="020B0503020204020204" charset="-122"/>
                <a:sym typeface="+mn-ea"/>
              </a:rPr>
              <a:t>时蒙恩</a:t>
            </a:r>
            <a:r>
              <a:rPr lang="en-US" altLang="zh-CN" sz="1400" b="1" dirty="0">
                <a:solidFill>
                  <a:schemeClr val="tx2"/>
                </a:solidFill>
                <a:latin typeface="微软雅黑" panose="020B0503020204020204" charset="-122"/>
                <a:sym typeface="+mn-ea"/>
              </a:rPr>
              <a:t> </a:t>
            </a:r>
            <a:r>
              <a:rPr lang="zh-CN" altLang="en-US" sz="1400" b="1" dirty="0">
                <a:solidFill>
                  <a:schemeClr val="tx2"/>
                </a:solidFill>
                <a:latin typeface="微软雅黑" panose="020B0503020204020204" charset="-122"/>
                <a:sym typeface="+mn-ea"/>
              </a:rPr>
              <a:t>黄永智</a:t>
            </a:r>
            <a:endParaRPr kumimoji="0" lang="zh-CN" altLang="en-US" sz="1400" b="1"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nvGrpSpPr>
          <p:cNvPr id="38" name="组合 37"/>
          <p:cNvGrpSpPr/>
          <p:nvPr/>
        </p:nvGrpSpPr>
        <p:grpSpPr>
          <a:xfrm>
            <a:off x="3227989" y="4708894"/>
            <a:ext cx="2704465" cy="370958"/>
            <a:chOff x="6395842" y="4718860"/>
            <a:chExt cx="2019928" cy="276971"/>
          </a:xfrm>
        </p:grpSpPr>
        <p:grpSp>
          <p:nvGrpSpPr>
            <p:cNvPr id="39" name="组合 38"/>
            <p:cNvGrpSpPr/>
            <p:nvPr/>
          </p:nvGrpSpPr>
          <p:grpSpPr>
            <a:xfrm>
              <a:off x="6395842" y="4718860"/>
              <a:ext cx="276971" cy="276971"/>
              <a:chOff x="6392770" y="4930504"/>
              <a:chExt cx="531780" cy="531780"/>
            </a:xfrm>
          </p:grpSpPr>
          <p:sp>
            <p:nvSpPr>
              <p:cNvPr id="41" name="圆角矩形 2"/>
              <p:cNvSpPr/>
              <p:nvPr/>
            </p:nvSpPr>
            <p:spPr>
              <a:xfrm>
                <a:off x="6392770" y="4930504"/>
                <a:ext cx="531780" cy="531780"/>
              </a:xfrm>
              <a:prstGeom prst="ellipse">
                <a:avLst/>
              </a:prstGeom>
              <a:solidFill>
                <a:srgbClr val="1C50A2"/>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a:ln>
                    <a:noFill/>
                  </a:ln>
                  <a:solidFill>
                    <a:srgbClr val="1C50A2"/>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42" name="student-graduation-cap-shape_52041"/>
              <p:cNvSpPr>
                <a:spLocks noChangeAspect="1"/>
              </p:cNvSpPr>
              <p:nvPr/>
            </p:nvSpPr>
            <p:spPr bwMode="auto">
              <a:xfrm>
                <a:off x="6527005" y="5064598"/>
                <a:ext cx="256066" cy="264808"/>
              </a:xfrm>
              <a:custGeom>
                <a:avLst/>
                <a:gdLst>
                  <a:gd name="connsiteX0" fmla="*/ 233363 w 325438"/>
                  <a:gd name="connsiteY0" fmla="*/ 249238 h 336550"/>
                  <a:gd name="connsiteX1" fmla="*/ 279401 w 325438"/>
                  <a:gd name="connsiteY1" fmla="*/ 249238 h 336550"/>
                  <a:gd name="connsiteX2" fmla="*/ 279401 w 325438"/>
                  <a:gd name="connsiteY2" fmla="*/ 290513 h 336550"/>
                  <a:gd name="connsiteX3" fmla="*/ 233363 w 325438"/>
                  <a:gd name="connsiteY3" fmla="*/ 290513 h 336550"/>
                  <a:gd name="connsiteX4" fmla="*/ 171450 w 325438"/>
                  <a:gd name="connsiteY4" fmla="*/ 249238 h 336550"/>
                  <a:gd name="connsiteX5" fmla="*/ 217488 w 325438"/>
                  <a:gd name="connsiteY5" fmla="*/ 249238 h 336550"/>
                  <a:gd name="connsiteX6" fmla="*/ 217488 w 325438"/>
                  <a:gd name="connsiteY6" fmla="*/ 290513 h 336550"/>
                  <a:gd name="connsiteX7" fmla="*/ 171450 w 325438"/>
                  <a:gd name="connsiteY7" fmla="*/ 290513 h 336550"/>
                  <a:gd name="connsiteX8" fmla="*/ 107950 w 325438"/>
                  <a:gd name="connsiteY8" fmla="*/ 249238 h 336550"/>
                  <a:gd name="connsiteX9" fmla="*/ 155575 w 325438"/>
                  <a:gd name="connsiteY9" fmla="*/ 249238 h 336550"/>
                  <a:gd name="connsiteX10" fmla="*/ 155575 w 325438"/>
                  <a:gd name="connsiteY10" fmla="*/ 290513 h 336550"/>
                  <a:gd name="connsiteX11" fmla="*/ 107950 w 325438"/>
                  <a:gd name="connsiteY11" fmla="*/ 290513 h 336550"/>
                  <a:gd name="connsiteX12" fmla="*/ 46038 w 325438"/>
                  <a:gd name="connsiteY12" fmla="*/ 249238 h 336550"/>
                  <a:gd name="connsiteX13" fmla="*/ 93663 w 325438"/>
                  <a:gd name="connsiteY13" fmla="*/ 249238 h 336550"/>
                  <a:gd name="connsiteX14" fmla="*/ 93663 w 325438"/>
                  <a:gd name="connsiteY14" fmla="*/ 290513 h 336550"/>
                  <a:gd name="connsiteX15" fmla="*/ 46038 w 325438"/>
                  <a:gd name="connsiteY15" fmla="*/ 290513 h 336550"/>
                  <a:gd name="connsiteX16" fmla="*/ 233363 w 325438"/>
                  <a:gd name="connsiteY16" fmla="*/ 195263 h 336550"/>
                  <a:gd name="connsiteX17" fmla="*/ 279401 w 325438"/>
                  <a:gd name="connsiteY17" fmla="*/ 195263 h 336550"/>
                  <a:gd name="connsiteX18" fmla="*/ 279401 w 325438"/>
                  <a:gd name="connsiteY18" fmla="*/ 234951 h 336550"/>
                  <a:gd name="connsiteX19" fmla="*/ 233363 w 325438"/>
                  <a:gd name="connsiteY19" fmla="*/ 234951 h 336550"/>
                  <a:gd name="connsiteX20" fmla="*/ 171450 w 325438"/>
                  <a:gd name="connsiteY20" fmla="*/ 195263 h 336550"/>
                  <a:gd name="connsiteX21" fmla="*/ 217488 w 325438"/>
                  <a:gd name="connsiteY21" fmla="*/ 195263 h 336550"/>
                  <a:gd name="connsiteX22" fmla="*/ 217488 w 325438"/>
                  <a:gd name="connsiteY22" fmla="*/ 234951 h 336550"/>
                  <a:gd name="connsiteX23" fmla="*/ 171450 w 325438"/>
                  <a:gd name="connsiteY23" fmla="*/ 234951 h 336550"/>
                  <a:gd name="connsiteX24" fmla="*/ 107950 w 325438"/>
                  <a:gd name="connsiteY24" fmla="*/ 195263 h 336550"/>
                  <a:gd name="connsiteX25" fmla="*/ 155575 w 325438"/>
                  <a:gd name="connsiteY25" fmla="*/ 195263 h 336550"/>
                  <a:gd name="connsiteX26" fmla="*/ 155575 w 325438"/>
                  <a:gd name="connsiteY26" fmla="*/ 234951 h 336550"/>
                  <a:gd name="connsiteX27" fmla="*/ 107950 w 325438"/>
                  <a:gd name="connsiteY27" fmla="*/ 234951 h 336550"/>
                  <a:gd name="connsiteX28" fmla="*/ 46038 w 325438"/>
                  <a:gd name="connsiteY28" fmla="*/ 195263 h 336550"/>
                  <a:gd name="connsiteX29" fmla="*/ 93663 w 325438"/>
                  <a:gd name="connsiteY29" fmla="*/ 195263 h 336550"/>
                  <a:gd name="connsiteX30" fmla="*/ 93663 w 325438"/>
                  <a:gd name="connsiteY30" fmla="*/ 234951 h 336550"/>
                  <a:gd name="connsiteX31" fmla="*/ 46038 w 325438"/>
                  <a:gd name="connsiteY31" fmla="*/ 234951 h 336550"/>
                  <a:gd name="connsiteX32" fmla="*/ 233363 w 325438"/>
                  <a:gd name="connsiteY32" fmla="*/ 139700 h 336550"/>
                  <a:gd name="connsiteX33" fmla="*/ 279401 w 325438"/>
                  <a:gd name="connsiteY33" fmla="*/ 139700 h 336550"/>
                  <a:gd name="connsiteX34" fmla="*/ 279401 w 325438"/>
                  <a:gd name="connsiteY34" fmla="*/ 180975 h 336550"/>
                  <a:gd name="connsiteX35" fmla="*/ 233363 w 325438"/>
                  <a:gd name="connsiteY35" fmla="*/ 180975 h 336550"/>
                  <a:gd name="connsiteX36" fmla="*/ 171450 w 325438"/>
                  <a:gd name="connsiteY36" fmla="*/ 139700 h 336550"/>
                  <a:gd name="connsiteX37" fmla="*/ 217488 w 325438"/>
                  <a:gd name="connsiteY37" fmla="*/ 139700 h 336550"/>
                  <a:gd name="connsiteX38" fmla="*/ 217488 w 325438"/>
                  <a:gd name="connsiteY38" fmla="*/ 180975 h 336550"/>
                  <a:gd name="connsiteX39" fmla="*/ 171450 w 325438"/>
                  <a:gd name="connsiteY39" fmla="*/ 180975 h 336550"/>
                  <a:gd name="connsiteX40" fmla="*/ 107950 w 325438"/>
                  <a:gd name="connsiteY40" fmla="*/ 139700 h 336550"/>
                  <a:gd name="connsiteX41" fmla="*/ 155575 w 325438"/>
                  <a:gd name="connsiteY41" fmla="*/ 139700 h 336550"/>
                  <a:gd name="connsiteX42" fmla="*/ 155575 w 325438"/>
                  <a:gd name="connsiteY42" fmla="*/ 180975 h 336550"/>
                  <a:gd name="connsiteX43" fmla="*/ 107950 w 325438"/>
                  <a:gd name="connsiteY43" fmla="*/ 180975 h 336550"/>
                  <a:gd name="connsiteX44" fmla="*/ 49167 w 325438"/>
                  <a:gd name="connsiteY44" fmla="*/ 38100 h 336550"/>
                  <a:gd name="connsiteX45" fmla="*/ 25400 w 325438"/>
                  <a:gd name="connsiteY45" fmla="*/ 61753 h 336550"/>
                  <a:gd name="connsiteX46" fmla="*/ 25400 w 325438"/>
                  <a:gd name="connsiteY46" fmla="*/ 289085 h 336550"/>
                  <a:gd name="connsiteX47" fmla="*/ 49167 w 325438"/>
                  <a:gd name="connsiteY47" fmla="*/ 312738 h 336550"/>
                  <a:gd name="connsiteX48" fmla="*/ 276271 w 325438"/>
                  <a:gd name="connsiteY48" fmla="*/ 312738 h 336550"/>
                  <a:gd name="connsiteX49" fmla="*/ 300038 w 325438"/>
                  <a:gd name="connsiteY49" fmla="*/ 289085 h 336550"/>
                  <a:gd name="connsiteX50" fmla="*/ 300038 w 325438"/>
                  <a:gd name="connsiteY50" fmla="*/ 61753 h 336550"/>
                  <a:gd name="connsiteX51" fmla="*/ 276271 w 325438"/>
                  <a:gd name="connsiteY51" fmla="*/ 38100 h 336550"/>
                  <a:gd name="connsiteX52" fmla="*/ 269669 w 325438"/>
                  <a:gd name="connsiteY52" fmla="*/ 38100 h 336550"/>
                  <a:gd name="connsiteX53" fmla="*/ 269669 w 325438"/>
                  <a:gd name="connsiteY53" fmla="*/ 63067 h 336550"/>
                  <a:gd name="connsiteX54" fmla="*/ 276271 w 325438"/>
                  <a:gd name="connsiteY54" fmla="*/ 74894 h 336550"/>
                  <a:gd name="connsiteX55" fmla="*/ 260427 w 325438"/>
                  <a:gd name="connsiteY55" fmla="*/ 90662 h 336550"/>
                  <a:gd name="connsiteX56" fmla="*/ 244582 w 325438"/>
                  <a:gd name="connsiteY56" fmla="*/ 74894 h 336550"/>
                  <a:gd name="connsiteX57" fmla="*/ 249864 w 325438"/>
                  <a:gd name="connsiteY57" fmla="*/ 63067 h 336550"/>
                  <a:gd name="connsiteX58" fmla="*/ 249864 w 325438"/>
                  <a:gd name="connsiteY58" fmla="*/ 38100 h 336550"/>
                  <a:gd name="connsiteX59" fmla="*/ 231379 w 325438"/>
                  <a:gd name="connsiteY59" fmla="*/ 38100 h 336550"/>
                  <a:gd name="connsiteX60" fmla="*/ 231379 w 325438"/>
                  <a:gd name="connsiteY60" fmla="*/ 63067 h 336550"/>
                  <a:gd name="connsiteX61" fmla="*/ 236660 w 325438"/>
                  <a:gd name="connsiteY61" fmla="*/ 74894 h 336550"/>
                  <a:gd name="connsiteX62" fmla="*/ 220816 w 325438"/>
                  <a:gd name="connsiteY62" fmla="*/ 90662 h 336550"/>
                  <a:gd name="connsiteX63" fmla="*/ 204971 w 325438"/>
                  <a:gd name="connsiteY63" fmla="*/ 74894 h 336550"/>
                  <a:gd name="connsiteX64" fmla="*/ 210253 w 325438"/>
                  <a:gd name="connsiteY64" fmla="*/ 63067 h 336550"/>
                  <a:gd name="connsiteX65" fmla="*/ 210253 w 325438"/>
                  <a:gd name="connsiteY65" fmla="*/ 38100 h 336550"/>
                  <a:gd name="connsiteX66" fmla="*/ 191767 w 325438"/>
                  <a:gd name="connsiteY66" fmla="*/ 38100 h 336550"/>
                  <a:gd name="connsiteX67" fmla="*/ 191767 w 325438"/>
                  <a:gd name="connsiteY67" fmla="*/ 63067 h 336550"/>
                  <a:gd name="connsiteX68" fmla="*/ 198369 w 325438"/>
                  <a:gd name="connsiteY68" fmla="*/ 74894 h 336550"/>
                  <a:gd name="connsiteX69" fmla="*/ 182525 w 325438"/>
                  <a:gd name="connsiteY69" fmla="*/ 90662 h 336550"/>
                  <a:gd name="connsiteX70" fmla="*/ 166680 w 325438"/>
                  <a:gd name="connsiteY70" fmla="*/ 74894 h 336550"/>
                  <a:gd name="connsiteX71" fmla="*/ 171962 w 325438"/>
                  <a:gd name="connsiteY71" fmla="*/ 63067 h 336550"/>
                  <a:gd name="connsiteX72" fmla="*/ 171962 w 325438"/>
                  <a:gd name="connsiteY72" fmla="*/ 38100 h 336550"/>
                  <a:gd name="connsiteX73" fmla="*/ 153476 w 325438"/>
                  <a:gd name="connsiteY73" fmla="*/ 38100 h 336550"/>
                  <a:gd name="connsiteX74" fmla="*/ 153476 w 325438"/>
                  <a:gd name="connsiteY74" fmla="*/ 63067 h 336550"/>
                  <a:gd name="connsiteX75" fmla="*/ 158758 w 325438"/>
                  <a:gd name="connsiteY75" fmla="*/ 74894 h 336550"/>
                  <a:gd name="connsiteX76" fmla="*/ 142913 w 325438"/>
                  <a:gd name="connsiteY76" fmla="*/ 90662 h 336550"/>
                  <a:gd name="connsiteX77" fmla="*/ 127069 w 325438"/>
                  <a:gd name="connsiteY77" fmla="*/ 74894 h 336550"/>
                  <a:gd name="connsiteX78" fmla="*/ 133671 w 325438"/>
                  <a:gd name="connsiteY78" fmla="*/ 63067 h 336550"/>
                  <a:gd name="connsiteX79" fmla="*/ 133671 w 325438"/>
                  <a:gd name="connsiteY79" fmla="*/ 38100 h 336550"/>
                  <a:gd name="connsiteX80" fmla="*/ 115186 w 325438"/>
                  <a:gd name="connsiteY80" fmla="*/ 38100 h 336550"/>
                  <a:gd name="connsiteX81" fmla="*/ 115186 w 325438"/>
                  <a:gd name="connsiteY81" fmla="*/ 63067 h 336550"/>
                  <a:gd name="connsiteX82" fmla="*/ 120467 w 325438"/>
                  <a:gd name="connsiteY82" fmla="*/ 74894 h 336550"/>
                  <a:gd name="connsiteX83" fmla="*/ 104623 w 325438"/>
                  <a:gd name="connsiteY83" fmla="*/ 90662 h 336550"/>
                  <a:gd name="connsiteX84" fmla="*/ 88778 w 325438"/>
                  <a:gd name="connsiteY84" fmla="*/ 74894 h 336550"/>
                  <a:gd name="connsiteX85" fmla="*/ 94060 w 325438"/>
                  <a:gd name="connsiteY85" fmla="*/ 63067 h 336550"/>
                  <a:gd name="connsiteX86" fmla="*/ 94060 w 325438"/>
                  <a:gd name="connsiteY86" fmla="*/ 38100 h 336550"/>
                  <a:gd name="connsiteX87" fmla="*/ 75574 w 325438"/>
                  <a:gd name="connsiteY87" fmla="*/ 38100 h 336550"/>
                  <a:gd name="connsiteX88" fmla="*/ 75574 w 325438"/>
                  <a:gd name="connsiteY88" fmla="*/ 63067 h 336550"/>
                  <a:gd name="connsiteX89" fmla="*/ 80856 w 325438"/>
                  <a:gd name="connsiteY89" fmla="*/ 74894 h 336550"/>
                  <a:gd name="connsiteX90" fmla="*/ 65011 w 325438"/>
                  <a:gd name="connsiteY90" fmla="*/ 90662 h 336550"/>
                  <a:gd name="connsiteX91" fmla="*/ 49167 w 325438"/>
                  <a:gd name="connsiteY91" fmla="*/ 74894 h 336550"/>
                  <a:gd name="connsiteX92" fmla="*/ 55769 w 325438"/>
                  <a:gd name="connsiteY92" fmla="*/ 63067 h 336550"/>
                  <a:gd name="connsiteX93" fmla="*/ 55769 w 325438"/>
                  <a:gd name="connsiteY93" fmla="*/ 38100 h 336550"/>
                  <a:gd name="connsiteX94" fmla="*/ 49167 w 325438"/>
                  <a:gd name="connsiteY94" fmla="*/ 38100 h 336550"/>
                  <a:gd name="connsiteX95" fmla="*/ 65315 w 325438"/>
                  <a:gd name="connsiteY95" fmla="*/ 4763 h 336550"/>
                  <a:gd name="connsiteX96" fmla="*/ 61913 w 325438"/>
                  <a:gd name="connsiteY96" fmla="*/ 10110 h 336550"/>
                  <a:gd name="connsiteX97" fmla="*/ 61913 w 325438"/>
                  <a:gd name="connsiteY97" fmla="*/ 75616 h 336550"/>
                  <a:gd name="connsiteX98" fmla="*/ 65315 w 325438"/>
                  <a:gd name="connsiteY98" fmla="*/ 80963 h 336550"/>
                  <a:gd name="connsiteX99" fmla="*/ 69851 w 325438"/>
                  <a:gd name="connsiteY99" fmla="*/ 75616 h 336550"/>
                  <a:gd name="connsiteX100" fmla="*/ 69851 w 325438"/>
                  <a:gd name="connsiteY100" fmla="*/ 10110 h 336550"/>
                  <a:gd name="connsiteX101" fmla="*/ 65315 w 325438"/>
                  <a:gd name="connsiteY101" fmla="*/ 4763 h 336550"/>
                  <a:gd name="connsiteX102" fmla="*/ 104776 w 325438"/>
                  <a:gd name="connsiteY102" fmla="*/ 4763 h 336550"/>
                  <a:gd name="connsiteX103" fmla="*/ 100013 w 325438"/>
                  <a:gd name="connsiteY103" fmla="*/ 10110 h 336550"/>
                  <a:gd name="connsiteX104" fmla="*/ 100013 w 325438"/>
                  <a:gd name="connsiteY104" fmla="*/ 75616 h 336550"/>
                  <a:gd name="connsiteX105" fmla="*/ 104776 w 325438"/>
                  <a:gd name="connsiteY105" fmla="*/ 80963 h 336550"/>
                  <a:gd name="connsiteX106" fmla="*/ 109538 w 325438"/>
                  <a:gd name="connsiteY106" fmla="*/ 75616 h 336550"/>
                  <a:gd name="connsiteX107" fmla="*/ 109538 w 325438"/>
                  <a:gd name="connsiteY107" fmla="*/ 10110 h 336550"/>
                  <a:gd name="connsiteX108" fmla="*/ 104776 w 325438"/>
                  <a:gd name="connsiteY108" fmla="*/ 4763 h 336550"/>
                  <a:gd name="connsiteX109" fmla="*/ 142876 w 325438"/>
                  <a:gd name="connsiteY109" fmla="*/ 4763 h 336550"/>
                  <a:gd name="connsiteX110" fmla="*/ 138113 w 325438"/>
                  <a:gd name="connsiteY110" fmla="*/ 10110 h 336550"/>
                  <a:gd name="connsiteX111" fmla="*/ 138113 w 325438"/>
                  <a:gd name="connsiteY111" fmla="*/ 75616 h 336550"/>
                  <a:gd name="connsiteX112" fmla="*/ 142876 w 325438"/>
                  <a:gd name="connsiteY112" fmla="*/ 80963 h 336550"/>
                  <a:gd name="connsiteX113" fmla="*/ 147638 w 325438"/>
                  <a:gd name="connsiteY113" fmla="*/ 75616 h 336550"/>
                  <a:gd name="connsiteX114" fmla="*/ 147638 w 325438"/>
                  <a:gd name="connsiteY114" fmla="*/ 10110 h 336550"/>
                  <a:gd name="connsiteX115" fmla="*/ 142876 w 325438"/>
                  <a:gd name="connsiteY115" fmla="*/ 4763 h 336550"/>
                  <a:gd name="connsiteX116" fmla="*/ 182563 w 325438"/>
                  <a:gd name="connsiteY116" fmla="*/ 4763 h 336550"/>
                  <a:gd name="connsiteX117" fmla="*/ 177800 w 325438"/>
                  <a:gd name="connsiteY117" fmla="*/ 10110 h 336550"/>
                  <a:gd name="connsiteX118" fmla="*/ 177800 w 325438"/>
                  <a:gd name="connsiteY118" fmla="*/ 75616 h 336550"/>
                  <a:gd name="connsiteX119" fmla="*/ 182563 w 325438"/>
                  <a:gd name="connsiteY119" fmla="*/ 80963 h 336550"/>
                  <a:gd name="connsiteX120" fmla="*/ 187325 w 325438"/>
                  <a:gd name="connsiteY120" fmla="*/ 75616 h 336550"/>
                  <a:gd name="connsiteX121" fmla="*/ 187325 w 325438"/>
                  <a:gd name="connsiteY121" fmla="*/ 10110 h 336550"/>
                  <a:gd name="connsiteX122" fmla="*/ 182563 w 325438"/>
                  <a:gd name="connsiteY122" fmla="*/ 4763 h 336550"/>
                  <a:gd name="connsiteX123" fmla="*/ 220663 w 325438"/>
                  <a:gd name="connsiteY123" fmla="*/ 4763 h 336550"/>
                  <a:gd name="connsiteX124" fmla="*/ 215900 w 325438"/>
                  <a:gd name="connsiteY124" fmla="*/ 10110 h 336550"/>
                  <a:gd name="connsiteX125" fmla="*/ 215900 w 325438"/>
                  <a:gd name="connsiteY125" fmla="*/ 75616 h 336550"/>
                  <a:gd name="connsiteX126" fmla="*/ 220663 w 325438"/>
                  <a:gd name="connsiteY126" fmla="*/ 80963 h 336550"/>
                  <a:gd name="connsiteX127" fmla="*/ 225425 w 325438"/>
                  <a:gd name="connsiteY127" fmla="*/ 75616 h 336550"/>
                  <a:gd name="connsiteX128" fmla="*/ 225425 w 325438"/>
                  <a:gd name="connsiteY128" fmla="*/ 10110 h 336550"/>
                  <a:gd name="connsiteX129" fmla="*/ 220663 w 325438"/>
                  <a:gd name="connsiteY129" fmla="*/ 4763 h 336550"/>
                  <a:gd name="connsiteX130" fmla="*/ 260124 w 325438"/>
                  <a:gd name="connsiteY130" fmla="*/ 4763 h 336550"/>
                  <a:gd name="connsiteX131" fmla="*/ 255588 w 325438"/>
                  <a:gd name="connsiteY131" fmla="*/ 10110 h 336550"/>
                  <a:gd name="connsiteX132" fmla="*/ 255588 w 325438"/>
                  <a:gd name="connsiteY132" fmla="*/ 75616 h 336550"/>
                  <a:gd name="connsiteX133" fmla="*/ 260124 w 325438"/>
                  <a:gd name="connsiteY133" fmla="*/ 80963 h 336550"/>
                  <a:gd name="connsiteX134" fmla="*/ 263526 w 325438"/>
                  <a:gd name="connsiteY134" fmla="*/ 75616 h 336550"/>
                  <a:gd name="connsiteX135" fmla="*/ 263526 w 325438"/>
                  <a:gd name="connsiteY135" fmla="*/ 10110 h 336550"/>
                  <a:gd name="connsiteX136" fmla="*/ 260124 w 325438"/>
                  <a:gd name="connsiteY136" fmla="*/ 4763 h 336550"/>
                  <a:gd name="connsiteX137" fmla="*/ 64823 w 325438"/>
                  <a:gd name="connsiteY137" fmla="*/ 0 h 336550"/>
                  <a:gd name="connsiteX138" fmla="*/ 75406 w 325438"/>
                  <a:gd name="connsiteY138" fmla="*/ 10517 h 336550"/>
                  <a:gd name="connsiteX139" fmla="*/ 75406 w 325438"/>
                  <a:gd name="connsiteY139" fmla="*/ 14461 h 336550"/>
                  <a:gd name="connsiteX140" fmla="*/ 93927 w 325438"/>
                  <a:gd name="connsiteY140" fmla="*/ 14461 h 336550"/>
                  <a:gd name="connsiteX141" fmla="*/ 93927 w 325438"/>
                  <a:gd name="connsiteY141" fmla="*/ 10517 h 336550"/>
                  <a:gd name="connsiteX142" fmla="*/ 104511 w 325438"/>
                  <a:gd name="connsiteY142" fmla="*/ 0 h 336550"/>
                  <a:gd name="connsiteX143" fmla="*/ 115094 w 325438"/>
                  <a:gd name="connsiteY143" fmla="*/ 10517 h 336550"/>
                  <a:gd name="connsiteX144" fmla="*/ 115094 w 325438"/>
                  <a:gd name="connsiteY144" fmla="*/ 14461 h 336550"/>
                  <a:gd name="connsiteX145" fmla="*/ 133615 w 325438"/>
                  <a:gd name="connsiteY145" fmla="*/ 14461 h 336550"/>
                  <a:gd name="connsiteX146" fmla="*/ 133615 w 325438"/>
                  <a:gd name="connsiteY146" fmla="*/ 10517 h 336550"/>
                  <a:gd name="connsiteX147" fmla="*/ 142875 w 325438"/>
                  <a:gd name="connsiteY147" fmla="*/ 0 h 336550"/>
                  <a:gd name="connsiteX148" fmla="*/ 153459 w 325438"/>
                  <a:gd name="connsiteY148" fmla="*/ 10517 h 336550"/>
                  <a:gd name="connsiteX149" fmla="*/ 153459 w 325438"/>
                  <a:gd name="connsiteY149" fmla="*/ 14461 h 336550"/>
                  <a:gd name="connsiteX150" fmla="*/ 171980 w 325438"/>
                  <a:gd name="connsiteY150" fmla="*/ 14461 h 336550"/>
                  <a:gd name="connsiteX151" fmla="*/ 171980 w 325438"/>
                  <a:gd name="connsiteY151" fmla="*/ 10517 h 336550"/>
                  <a:gd name="connsiteX152" fmla="*/ 182563 w 325438"/>
                  <a:gd name="connsiteY152" fmla="*/ 0 h 336550"/>
                  <a:gd name="connsiteX153" fmla="*/ 191823 w 325438"/>
                  <a:gd name="connsiteY153" fmla="*/ 10517 h 336550"/>
                  <a:gd name="connsiteX154" fmla="*/ 191823 w 325438"/>
                  <a:gd name="connsiteY154" fmla="*/ 14461 h 336550"/>
                  <a:gd name="connsiteX155" fmla="*/ 210344 w 325438"/>
                  <a:gd name="connsiteY155" fmla="*/ 14461 h 336550"/>
                  <a:gd name="connsiteX156" fmla="*/ 210344 w 325438"/>
                  <a:gd name="connsiteY156" fmla="*/ 10517 h 336550"/>
                  <a:gd name="connsiteX157" fmla="*/ 220927 w 325438"/>
                  <a:gd name="connsiteY157" fmla="*/ 0 h 336550"/>
                  <a:gd name="connsiteX158" fmla="*/ 231511 w 325438"/>
                  <a:gd name="connsiteY158" fmla="*/ 10517 h 336550"/>
                  <a:gd name="connsiteX159" fmla="*/ 231511 w 325438"/>
                  <a:gd name="connsiteY159" fmla="*/ 14461 h 336550"/>
                  <a:gd name="connsiteX160" fmla="*/ 250032 w 325438"/>
                  <a:gd name="connsiteY160" fmla="*/ 14461 h 336550"/>
                  <a:gd name="connsiteX161" fmla="*/ 250032 w 325438"/>
                  <a:gd name="connsiteY161" fmla="*/ 10517 h 336550"/>
                  <a:gd name="connsiteX162" fmla="*/ 260615 w 325438"/>
                  <a:gd name="connsiteY162" fmla="*/ 0 h 336550"/>
                  <a:gd name="connsiteX163" fmla="*/ 269875 w 325438"/>
                  <a:gd name="connsiteY163" fmla="*/ 10517 h 336550"/>
                  <a:gd name="connsiteX164" fmla="*/ 269875 w 325438"/>
                  <a:gd name="connsiteY164" fmla="*/ 14461 h 336550"/>
                  <a:gd name="connsiteX165" fmla="*/ 276490 w 325438"/>
                  <a:gd name="connsiteY165" fmla="*/ 14461 h 336550"/>
                  <a:gd name="connsiteX166" fmla="*/ 325438 w 325438"/>
                  <a:gd name="connsiteY166" fmla="*/ 61789 h 336550"/>
                  <a:gd name="connsiteX167" fmla="*/ 325438 w 325438"/>
                  <a:gd name="connsiteY167" fmla="*/ 289223 h 336550"/>
                  <a:gd name="connsiteX168" fmla="*/ 276490 w 325438"/>
                  <a:gd name="connsiteY168" fmla="*/ 336550 h 336550"/>
                  <a:gd name="connsiteX169" fmla="*/ 48948 w 325438"/>
                  <a:gd name="connsiteY169" fmla="*/ 336550 h 336550"/>
                  <a:gd name="connsiteX170" fmla="*/ 0 w 325438"/>
                  <a:gd name="connsiteY170" fmla="*/ 289223 h 336550"/>
                  <a:gd name="connsiteX171" fmla="*/ 0 w 325438"/>
                  <a:gd name="connsiteY171" fmla="*/ 61789 h 336550"/>
                  <a:gd name="connsiteX172" fmla="*/ 48948 w 325438"/>
                  <a:gd name="connsiteY172" fmla="*/ 14461 h 336550"/>
                  <a:gd name="connsiteX173" fmla="*/ 55563 w 325438"/>
                  <a:gd name="connsiteY173" fmla="*/ 14461 h 336550"/>
                  <a:gd name="connsiteX174" fmla="*/ 55563 w 325438"/>
                  <a:gd name="connsiteY174" fmla="*/ 10517 h 336550"/>
                  <a:gd name="connsiteX175" fmla="*/ 64823 w 325438"/>
                  <a:gd name="connsiteY17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325438" h="336550">
                    <a:moveTo>
                      <a:pt x="233363" y="249238"/>
                    </a:moveTo>
                    <a:lnTo>
                      <a:pt x="279401" y="249238"/>
                    </a:lnTo>
                    <a:lnTo>
                      <a:pt x="279401" y="290513"/>
                    </a:lnTo>
                    <a:lnTo>
                      <a:pt x="233363" y="290513"/>
                    </a:lnTo>
                    <a:close/>
                    <a:moveTo>
                      <a:pt x="171450" y="249238"/>
                    </a:moveTo>
                    <a:lnTo>
                      <a:pt x="217488" y="249238"/>
                    </a:lnTo>
                    <a:lnTo>
                      <a:pt x="217488" y="290513"/>
                    </a:lnTo>
                    <a:lnTo>
                      <a:pt x="171450" y="290513"/>
                    </a:lnTo>
                    <a:close/>
                    <a:moveTo>
                      <a:pt x="107950" y="249238"/>
                    </a:moveTo>
                    <a:lnTo>
                      <a:pt x="155575" y="249238"/>
                    </a:lnTo>
                    <a:lnTo>
                      <a:pt x="155575" y="290513"/>
                    </a:lnTo>
                    <a:lnTo>
                      <a:pt x="107950" y="290513"/>
                    </a:lnTo>
                    <a:close/>
                    <a:moveTo>
                      <a:pt x="46038" y="249238"/>
                    </a:moveTo>
                    <a:lnTo>
                      <a:pt x="93663" y="249238"/>
                    </a:lnTo>
                    <a:lnTo>
                      <a:pt x="93663" y="290513"/>
                    </a:lnTo>
                    <a:lnTo>
                      <a:pt x="46038" y="290513"/>
                    </a:lnTo>
                    <a:close/>
                    <a:moveTo>
                      <a:pt x="233363" y="195263"/>
                    </a:moveTo>
                    <a:lnTo>
                      <a:pt x="279401" y="195263"/>
                    </a:lnTo>
                    <a:lnTo>
                      <a:pt x="279401" y="234951"/>
                    </a:lnTo>
                    <a:lnTo>
                      <a:pt x="233363" y="234951"/>
                    </a:lnTo>
                    <a:close/>
                    <a:moveTo>
                      <a:pt x="171450" y="195263"/>
                    </a:moveTo>
                    <a:lnTo>
                      <a:pt x="217488" y="195263"/>
                    </a:lnTo>
                    <a:lnTo>
                      <a:pt x="217488" y="234951"/>
                    </a:lnTo>
                    <a:lnTo>
                      <a:pt x="171450" y="234951"/>
                    </a:lnTo>
                    <a:close/>
                    <a:moveTo>
                      <a:pt x="107950" y="195263"/>
                    </a:moveTo>
                    <a:lnTo>
                      <a:pt x="155575" y="195263"/>
                    </a:lnTo>
                    <a:lnTo>
                      <a:pt x="155575" y="234951"/>
                    </a:lnTo>
                    <a:lnTo>
                      <a:pt x="107950" y="234951"/>
                    </a:lnTo>
                    <a:close/>
                    <a:moveTo>
                      <a:pt x="46038" y="195263"/>
                    </a:moveTo>
                    <a:lnTo>
                      <a:pt x="93663" y="195263"/>
                    </a:lnTo>
                    <a:lnTo>
                      <a:pt x="93663" y="234951"/>
                    </a:lnTo>
                    <a:lnTo>
                      <a:pt x="46038" y="234951"/>
                    </a:lnTo>
                    <a:close/>
                    <a:moveTo>
                      <a:pt x="233363" y="139700"/>
                    </a:moveTo>
                    <a:lnTo>
                      <a:pt x="279401" y="139700"/>
                    </a:lnTo>
                    <a:lnTo>
                      <a:pt x="279401" y="180975"/>
                    </a:lnTo>
                    <a:lnTo>
                      <a:pt x="233363" y="180975"/>
                    </a:lnTo>
                    <a:close/>
                    <a:moveTo>
                      <a:pt x="171450" y="139700"/>
                    </a:moveTo>
                    <a:lnTo>
                      <a:pt x="217488" y="139700"/>
                    </a:lnTo>
                    <a:lnTo>
                      <a:pt x="217488" y="180975"/>
                    </a:lnTo>
                    <a:lnTo>
                      <a:pt x="171450" y="180975"/>
                    </a:lnTo>
                    <a:close/>
                    <a:moveTo>
                      <a:pt x="107950" y="139700"/>
                    </a:moveTo>
                    <a:lnTo>
                      <a:pt x="155575" y="139700"/>
                    </a:lnTo>
                    <a:lnTo>
                      <a:pt x="155575" y="180975"/>
                    </a:lnTo>
                    <a:lnTo>
                      <a:pt x="107950" y="180975"/>
                    </a:lnTo>
                    <a:close/>
                    <a:moveTo>
                      <a:pt x="49167" y="38100"/>
                    </a:moveTo>
                    <a:cubicBezTo>
                      <a:pt x="35963" y="38100"/>
                      <a:pt x="25400" y="48613"/>
                      <a:pt x="25400" y="61753"/>
                    </a:cubicBezTo>
                    <a:cubicBezTo>
                      <a:pt x="25400" y="61753"/>
                      <a:pt x="25400" y="61753"/>
                      <a:pt x="25400" y="289085"/>
                    </a:cubicBezTo>
                    <a:cubicBezTo>
                      <a:pt x="25400" y="302226"/>
                      <a:pt x="35963" y="312738"/>
                      <a:pt x="49167" y="312738"/>
                    </a:cubicBezTo>
                    <a:cubicBezTo>
                      <a:pt x="49167" y="312738"/>
                      <a:pt x="49167" y="312738"/>
                      <a:pt x="276271" y="312738"/>
                    </a:cubicBezTo>
                    <a:cubicBezTo>
                      <a:pt x="289475" y="312738"/>
                      <a:pt x="300038" y="302226"/>
                      <a:pt x="300038" y="289085"/>
                    </a:cubicBezTo>
                    <a:cubicBezTo>
                      <a:pt x="300038" y="289085"/>
                      <a:pt x="300038" y="289085"/>
                      <a:pt x="300038" y="61753"/>
                    </a:cubicBezTo>
                    <a:cubicBezTo>
                      <a:pt x="300038" y="48613"/>
                      <a:pt x="289475" y="38100"/>
                      <a:pt x="276271" y="38100"/>
                    </a:cubicBezTo>
                    <a:cubicBezTo>
                      <a:pt x="276271" y="38100"/>
                      <a:pt x="276271" y="38100"/>
                      <a:pt x="269669" y="38100"/>
                    </a:cubicBezTo>
                    <a:cubicBezTo>
                      <a:pt x="269669" y="38100"/>
                      <a:pt x="269669" y="38100"/>
                      <a:pt x="269669" y="63067"/>
                    </a:cubicBezTo>
                    <a:cubicBezTo>
                      <a:pt x="273631" y="65695"/>
                      <a:pt x="276271" y="70951"/>
                      <a:pt x="276271" y="74894"/>
                    </a:cubicBezTo>
                    <a:cubicBezTo>
                      <a:pt x="276271" y="84092"/>
                      <a:pt x="268349" y="90662"/>
                      <a:pt x="260427" y="90662"/>
                    </a:cubicBezTo>
                    <a:cubicBezTo>
                      <a:pt x="251184" y="90662"/>
                      <a:pt x="244582" y="84092"/>
                      <a:pt x="244582" y="74894"/>
                    </a:cubicBezTo>
                    <a:cubicBezTo>
                      <a:pt x="244582" y="70951"/>
                      <a:pt x="245903" y="65695"/>
                      <a:pt x="249864" y="63067"/>
                    </a:cubicBezTo>
                    <a:cubicBezTo>
                      <a:pt x="249864" y="63067"/>
                      <a:pt x="249864" y="63067"/>
                      <a:pt x="249864" y="38100"/>
                    </a:cubicBezTo>
                    <a:cubicBezTo>
                      <a:pt x="249864" y="38100"/>
                      <a:pt x="249864" y="38100"/>
                      <a:pt x="231379" y="38100"/>
                    </a:cubicBezTo>
                    <a:cubicBezTo>
                      <a:pt x="231379" y="38100"/>
                      <a:pt x="231379" y="38100"/>
                      <a:pt x="231379" y="63067"/>
                    </a:cubicBezTo>
                    <a:cubicBezTo>
                      <a:pt x="234019" y="65695"/>
                      <a:pt x="236660" y="70951"/>
                      <a:pt x="236660" y="74894"/>
                    </a:cubicBezTo>
                    <a:cubicBezTo>
                      <a:pt x="236660" y="84092"/>
                      <a:pt x="230058" y="90662"/>
                      <a:pt x="220816" y="90662"/>
                    </a:cubicBezTo>
                    <a:cubicBezTo>
                      <a:pt x="212893" y="90662"/>
                      <a:pt x="204971" y="84092"/>
                      <a:pt x="204971" y="74894"/>
                    </a:cubicBezTo>
                    <a:cubicBezTo>
                      <a:pt x="204971" y="70951"/>
                      <a:pt x="207612" y="65695"/>
                      <a:pt x="210253" y="63067"/>
                    </a:cubicBezTo>
                    <a:cubicBezTo>
                      <a:pt x="210253" y="63067"/>
                      <a:pt x="210253" y="63067"/>
                      <a:pt x="210253" y="38100"/>
                    </a:cubicBezTo>
                    <a:cubicBezTo>
                      <a:pt x="210253" y="38100"/>
                      <a:pt x="210253" y="38100"/>
                      <a:pt x="191767" y="38100"/>
                    </a:cubicBezTo>
                    <a:cubicBezTo>
                      <a:pt x="191767" y="38100"/>
                      <a:pt x="191767" y="38100"/>
                      <a:pt x="191767" y="63067"/>
                    </a:cubicBezTo>
                    <a:cubicBezTo>
                      <a:pt x="195728" y="65695"/>
                      <a:pt x="198369" y="70951"/>
                      <a:pt x="198369" y="74894"/>
                    </a:cubicBezTo>
                    <a:cubicBezTo>
                      <a:pt x="198369" y="84092"/>
                      <a:pt x="190447" y="90662"/>
                      <a:pt x="182525" y="90662"/>
                    </a:cubicBezTo>
                    <a:cubicBezTo>
                      <a:pt x="173282" y="90662"/>
                      <a:pt x="166680" y="84092"/>
                      <a:pt x="166680" y="74894"/>
                    </a:cubicBezTo>
                    <a:cubicBezTo>
                      <a:pt x="166680" y="70951"/>
                      <a:pt x="168001" y="65695"/>
                      <a:pt x="171962" y="63067"/>
                    </a:cubicBezTo>
                    <a:cubicBezTo>
                      <a:pt x="171962" y="63067"/>
                      <a:pt x="171962" y="63067"/>
                      <a:pt x="171962" y="38100"/>
                    </a:cubicBezTo>
                    <a:cubicBezTo>
                      <a:pt x="171962" y="38100"/>
                      <a:pt x="171962" y="38100"/>
                      <a:pt x="153476" y="38100"/>
                    </a:cubicBezTo>
                    <a:cubicBezTo>
                      <a:pt x="153476" y="38100"/>
                      <a:pt x="153476" y="38100"/>
                      <a:pt x="153476" y="63067"/>
                    </a:cubicBezTo>
                    <a:cubicBezTo>
                      <a:pt x="157438" y="65695"/>
                      <a:pt x="158758" y="70951"/>
                      <a:pt x="158758" y="74894"/>
                    </a:cubicBezTo>
                    <a:cubicBezTo>
                      <a:pt x="158758" y="84092"/>
                      <a:pt x="152156" y="90662"/>
                      <a:pt x="142913" y="90662"/>
                    </a:cubicBezTo>
                    <a:cubicBezTo>
                      <a:pt x="134991" y="90662"/>
                      <a:pt x="127069" y="84092"/>
                      <a:pt x="127069" y="74894"/>
                    </a:cubicBezTo>
                    <a:cubicBezTo>
                      <a:pt x="127069" y="70951"/>
                      <a:pt x="129710" y="65695"/>
                      <a:pt x="133671" y="63067"/>
                    </a:cubicBezTo>
                    <a:cubicBezTo>
                      <a:pt x="133671" y="63067"/>
                      <a:pt x="133671" y="63067"/>
                      <a:pt x="133671" y="38100"/>
                    </a:cubicBezTo>
                    <a:cubicBezTo>
                      <a:pt x="133671" y="38100"/>
                      <a:pt x="133671" y="38100"/>
                      <a:pt x="115186" y="38100"/>
                    </a:cubicBezTo>
                    <a:cubicBezTo>
                      <a:pt x="115186" y="38100"/>
                      <a:pt x="115186" y="38100"/>
                      <a:pt x="115186" y="63067"/>
                    </a:cubicBezTo>
                    <a:cubicBezTo>
                      <a:pt x="117826" y="65695"/>
                      <a:pt x="120467" y="70951"/>
                      <a:pt x="120467" y="74894"/>
                    </a:cubicBezTo>
                    <a:cubicBezTo>
                      <a:pt x="120467" y="84092"/>
                      <a:pt x="112545" y="90662"/>
                      <a:pt x="104623" y="90662"/>
                    </a:cubicBezTo>
                    <a:cubicBezTo>
                      <a:pt x="95380" y="90662"/>
                      <a:pt x="88778" y="84092"/>
                      <a:pt x="88778" y="74894"/>
                    </a:cubicBezTo>
                    <a:cubicBezTo>
                      <a:pt x="88778" y="70951"/>
                      <a:pt x="91419" y="65695"/>
                      <a:pt x="94060" y="63067"/>
                    </a:cubicBezTo>
                    <a:cubicBezTo>
                      <a:pt x="94060" y="63067"/>
                      <a:pt x="94060" y="63067"/>
                      <a:pt x="94060" y="38100"/>
                    </a:cubicBezTo>
                    <a:cubicBezTo>
                      <a:pt x="94060" y="38100"/>
                      <a:pt x="94060" y="38100"/>
                      <a:pt x="75574" y="38100"/>
                    </a:cubicBezTo>
                    <a:cubicBezTo>
                      <a:pt x="75574" y="38100"/>
                      <a:pt x="75574" y="38100"/>
                      <a:pt x="75574" y="63067"/>
                    </a:cubicBezTo>
                    <a:cubicBezTo>
                      <a:pt x="79535" y="65695"/>
                      <a:pt x="80856" y="70951"/>
                      <a:pt x="80856" y="74894"/>
                    </a:cubicBezTo>
                    <a:cubicBezTo>
                      <a:pt x="80856" y="84092"/>
                      <a:pt x="74254" y="90662"/>
                      <a:pt x="65011" y="90662"/>
                    </a:cubicBezTo>
                    <a:cubicBezTo>
                      <a:pt x="57089" y="90662"/>
                      <a:pt x="49167" y="84092"/>
                      <a:pt x="49167" y="74894"/>
                    </a:cubicBezTo>
                    <a:cubicBezTo>
                      <a:pt x="49167" y="70951"/>
                      <a:pt x="51808" y="65695"/>
                      <a:pt x="55769" y="63067"/>
                    </a:cubicBezTo>
                    <a:cubicBezTo>
                      <a:pt x="55769" y="63067"/>
                      <a:pt x="55769" y="63067"/>
                      <a:pt x="55769" y="38100"/>
                    </a:cubicBezTo>
                    <a:cubicBezTo>
                      <a:pt x="55769" y="38100"/>
                      <a:pt x="55769" y="38100"/>
                      <a:pt x="49167" y="38100"/>
                    </a:cubicBezTo>
                    <a:close/>
                    <a:moveTo>
                      <a:pt x="65315" y="4763"/>
                    </a:moveTo>
                    <a:cubicBezTo>
                      <a:pt x="63047" y="4763"/>
                      <a:pt x="61913" y="7437"/>
                      <a:pt x="61913" y="10110"/>
                    </a:cubicBezTo>
                    <a:lnTo>
                      <a:pt x="61913" y="75616"/>
                    </a:lnTo>
                    <a:cubicBezTo>
                      <a:pt x="61913" y="79626"/>
                      <a:pt x="63047" y="80963"/>
                      <a:pt x="65315" y="80963"/>
                    </a:cubicBezTo>
                    <a:cubicBezTo>
                      <a:pt x="68717" y="80963"/>
                      <a:pt x="69851" y="79626"/>
                      <a:pt x="69851" y="75616"/>
                    </a:cubicBezTo>
                    <a:cubicBezTo>
                      <a:pt x="69851" y="75616"/>
                      <a:pt x="69851" y="75616"/>
                      <a:pt x="69851" y="10110"/>
                    </a:cubicBezTo>
                    <a:cubicBezTo>
                      <a:pt x="69851" y="7437"/>
                      <a:pt x="68717" y="4763"/>
                      <a:pt x="65315" y="4763"/>
                    </a:cubicBezTo>
                    <a:close/>
                    <a:moveTo>
                      <a:pt x="104776" y="4763"/>
                    </a:moveTo>
                    <a:cubicBezTo>
                      <a:pt x="102394" y="4763"/>
                      <a:pt x="100013" y="7437"/>
                      <a:pt x="100013" y="10110"/>
                    </a:cubicBezTo>
                    <a:lnTo>
                      <a:pt x="100013" y="75616"/>
                    </a:lnTo>
                    <a:cubicBezTo>
                      <a:pt x="100013" y="79626"/>
                      <a:pt x="102394" y="80963"/>
                      <a:pt x="104776" y="80963"/>
                    </a:cubicBezTo>
                    <a:cubicBezTo>
                      <a:pt x="107157" y="80963"/>
                      <a:pt x="109538" y="79626"/>
                      <a:pt x="109538" y="75616"/>
                    </a:cubicBezTo>
                    <a:cubicBezTo>
                      <a:pt x="109538" y="75616"/>
                      <a:pt x="109538" y="75616"/>
                      <a:pt x="109538" y="10110"/>
                    </a:cubicBezTo>
                    <a:cubicBezTo>
                      <a:pt x="109538" y="7437"/>
                      <a:pt x="107157" y="4763"/>
                      <a:pt x="104776" y="4763"/>
                    </a:cubicBezTo>
                    <a:close/>
                    <a:moveTo>
                      <a:pt x="142876" y="4763"/>
                    </a:moveTo>
                    <a:cubicBezTo>
                      <a:pt x="140494" y="4763"/>
                      <a:pt x="138113" y="7437"/>
                      <a:pt x="138113" y="10110"/>
                    </a:cubicBezTo>
                    <a:lnTo>
                      <a:pt x="138113" y="75616"/>
                    </a:lnTo>
                    <a:cubicBezTo>
                      <a:pt x="138113" y="79626"/>
                      <a:pt x="140494" y="80963"/>
                      <a:pt x="142876" y="80963"/>
                    </a:cubicBezTo>
                    <a:cubicBezTo>
                      <a:pt x="145257" y="80963"/>
                      <a:pt x="147638" y="79626"/>
                      <a:pt x="147638" y="75616"/>
                    </a:cubicBezTo>
                    <a:cubicBezTo>
                      <a:pt x="147638" y="75616"/>
                      <a:pt x="147638" y="75616"/>
                      <a:pt x="147638" y="10110"/>
                    </a:cubicBezTo>
                    <a:cubicBezTo>
                      <a:pt x="147638" y="7437"/>
                      <a:pt x="145257" y="4763"/>
                      <a:pt x="142876" y="4763"/>
                    </a:cubicBezTo>
                    <a:close/>
                    <a:moveTo>
                      <a:pt x="182563" y="4763"/>
                    </a:moveTo>
                    <a:cubicBezTo>
                      <a:pt x="180181" y="4763"/>
                      <a:pt x="177800" y="7437"/>
                      <a:pt x="177800" y="10110"/>
                    </a:cubicBezTo>
                    <a:lnTo>
                      <a:pt x="177800" y="75616"/>
                    </a:lnTo>
                    <a:cubicBezTo>
                      <a:pt x="177800" y="79626"/>
                      <a:pt x="180181" y="80963"/>
                      <a:pt x="182563" y="80963"/>
                    </a:cubicBezTo>
                    <a:cubicBezTo>
                      <a:pt x="184944" y="80963"/>
                      <a:pt x="187325" y="79626"/>
                      <a:pt x="187325" y="75616"/>
                    </a:cubicBezTo>
                    <a:cubicBezTo>
                      <a:pt x="187325" y="75616"/>
                      <a:pt x="187325" y="75616"/>
                      <a:pt x="187325" y="10110"/>
                    </a:cubicBezTo>
                    <a:cubicBezTo>
                      <a:pt x="187325" y="7437"/>
                      <a:pt x="184944" y="4763"/>
                      <a:pt x="182563" y="4763"/>
                    </a:cubicBezTo>
                    <a:close/>
                    <a:moveTo>
                      <a:pt x="220663" y="4763"/>
                    </a:moveTo>
                    <a:cubicBezTo>
                      <a:pt x="218281" y="4763"/>
                      <a:pt x="215900" y="7437"/>
                      <a:pt x="215900" y="10110"/>
                    </a:cubicBezTo>
                    <a:lnTo>
                      <a:pt x="215900" y="75616"/>
                    </a:lnTo>
                    <a:cubicBezTo>
                      <a:pt x="215900" y="79626"/>
                      <a:pt x="218281" y="80963"/>
                      <a:pt x="220663" y="80963"/>
                    </a:cubicBezTo>
                    <a:cubicBezTo>
                      <a:pt x="223044" y="80963"/>
                      <a:pt x="225425" y="79626"/>
                      <a:pt x="225425" y="75616"/>
                    </a:cubicBezTo>
                    <a:cubicBezTo>
                      <a:pt x="225425" y="75616"/>
                      <a:pt x="225425" y="75616"/>
                      <a:pt x="225425" y="10110"/>
                    </a:cubicBezTo>
                    <a:cubicBezTo>
                      <a:pt x="225425" y="7437"/>
                      <a:pt x="223044" y="4763"/>
                      <a:pt x="220663" y="4763"/>
                    </a:cubicBezTo>
                    <a:close/>
                    <a:moveTo>
                      <a:pt x="260124" y="4763"/>
                    </a:moveTo>
                    <a:cubicBezTo>
                      <a:pt x="256722" y="4763"/>
                      <a:pt x="255588" y="7437"/>
                      <a:pt x="255588" y="10110"/>
                    </a:cubicBezTo>
                    <a:lnTo>
                      <a:pt x="255588" y="75616"/>
                    </a:lnTo>
                    <a:cubicBezTo>
                      <a:pt x="255588" y="79626"/>
                      <a:pt x="256722" y="80963"/>
                      <a:pt x="260124" y="80963"/>
                    </a:cubicBezTo>
                    <a:cubicBezTo>
                      <a:pt x="262392" y="80963"/>
                      <a:pt x="263526" y="79626"/>
                      <a:pt x="263526" y="75616"/>
                    </a:cubicBezTo>
                    <a:cubicBezTo>
                      <a:pt x="263526" y="75616"/>
                      <a:pt x="263526" y="75616"/>
                      <a:pt x="263526" y="10110"/>
                    </a:cubicBezTo>
                    <a:cubicBezTo>
                      <a:pt x="263526" y="7437"/>
                      <a:pt x="262392" y="4763"/>
                      <a:pt x="260124" y="4763"/>
                    </a:cubicBezTo>
                    <a:close/>
                    <a:moveTo>
                      <a:pt x="64823" y="0"/>
                    </a:moveTo>
                    <a:cubicBezTo>
                      <a:pt x="71438" y="0"/>
                      <a:pt x="75406" y="3944"/>
                      <a:pt x="75406" y="10517"/>
                    </a:cubicBezTo>
                    <a:cubicBezTo>
                      <a:pt x="75406" y="10517"/>
                      <a:pt x="75406" y="10517"/>
                      <a:pt x="75406" y="14461"/>
                    </a:cubicBezTo>
                    <a:cubicBezTo>
                      <a:pt x="75406" y="14461"/>
                      <a:pt x="75406" y="14461"/>
                      <a:pt x="93927" y="14461"/>
                    </a:cubicBezTo>
                    <a:cubicBezTo>
                      <a:pt x="93927" y="14461"/>
                      <a:pt x="93927" y="14461"/>
                      <a:pt x="93927" y="10517"/>
                    </a:cubicBezTo>
                    <a:cubicBezTo>
                      <a:pt x="93927" y="3944"/>
                      <a:pt x="99219" y="0"/>
                      <a:pt x="104511" y="0"/>
                    </a:cubicBezTo>
                    <a:cubicBezTo>
                      <a:pt x="109802" y="0"/>
                      <a:pt x="115094" y="3944"/>
                      <a:pt x="115094" y="10517"/>
                    </a:cubicBezTo>
                    <a:cubicBezTo>
                      <a:pt x="115094" y="10517"/>
                      <a:pt x="115094" y="10517"/>
                      <a:pt x="115094" y="14461"/>
                    </a:cubicBezTo>
                    <a:cubicBezTo>
                      <a:pt x="115094" y="14461"/>
                      <a:pt x="115094" y="14461"/>
                      <a:pt x="133615" y="14461"/>
                    </a:cubicBezTo>
                    <a:cubicBezTo>
                      <a:pt x="133615" y="14461"/>
                      <a:pt x="133615" y="14461"/>
                      <a:pt x="133615" y="10517"/>
                    </a:cubicBezTo>
                    <a:cubicBezTo>
                      <a:pt x="133615" y="3944"/>
                      <a:pt x="137584" y="0"/>
                      <a:pt x="142875" y="0"/>
                    </a:cubicBezTo>
                    <a:cubicBezTo>
                      <a:pt x="149490" y="0"/>
                      <a:pt x="153459" y="3944"/>
                      <a:pt x="153459" y="10517"/>
                    </a:cubicBezTo>
                    <a:cubicBezTo>
                      <a:pt x="153459" y="10517"/>
                      <a:pt x="153459" y="10517"/>
                      <a:pt x="153459" y="14461"/>
                    </a:cubicBezTo>
                    <a:cubicBezTo>
                      <a:pt x="153459" y="14461"/>
                      <a:pt x="153459" y="14461"/>
                      <a:pt x="171980" y="14461"/>
                    </a:cubicBezTo>
                    <a:cubicBezTo>
                      <a:pt x="171980" y="14461"/>
                      <a:pt x="171980" y="14461"/>
                      <a:pt x="171980" y="10517"/>
                    </a:cubicBezTo>
                    <a:cubicBezTo>
                      <a:pt x="171980" y="3944"/>
                      <a:pt x="175948" y="0"/>
                      <a:pt x="182563" y="0"/>
                    </a:cubicBezTo>
                    <a:cubicBezTo>
                      <a:pt x="187855" y="0"/>
                      <a:pt x="191823" y="3944"/>
                      <a:pt x="191823" y="10517"/>
                    </a:cubicBezTo>
                    <a:cubicBezTo>
                      <a:pt x="191823" y="10517"/>
                      <a:pt x="191823" y="10517"/>
                      <a:pt x="191823" y="14461"/>
                    </a:cubicBezTo>
                    <a:cubicBezTo>
                      <a:pt x="191823" y="14461"/>
                      <a:pt x="191823" y="14461"/>
                      <a:pt x="210344" y="14461"/>
                    </a:cubicBezTo>
                    <a:cubicBezTo>
                      <a:pt x="210344" y="14461"/>
                      <a:pt x="210344" y="14461"/>
                      <a:pt x="210344" y="10517"/>
                    </a:cubicBezTo>
                    <a:cubicBezTo>
                      <a:pt x="210344" y="3944"/>
                      <a:pt x="215636" y="0"/>
                      <a:pt x="220927" y="0"/>
                    </a:cubicBezTo>
                    <a:cubicBezTo>
                      <a:pt x="226219" y="0"/>
                      <a:pt x="231511" y="3944"/>
                      <a:pt x="231511" y="10517"/>
                    </a:cubicBezTo>
                    <a:cubicBezTo>
                      <a:pt x="231511" y="10517"/>
                      <a:pt x="231511" y="10517"/>
                      <a:pt x="231511" y="14461"/>
                    </a:cubicBezTo>
                    <a:cubicBezTo>
                      <a:pt x="231511" y="14461"/>
                      <a:pt x="231511" y="14461"/>
                      <a:pt x="250032" y="14461"/>
                    </a:cubicBezTo>
                    <a:cubicBezTo>
                      <a:pt x="250032" y="14461"/>
                      <a:pt x="250032" y="14461"/>
                      <a:pt x="250032" y="10517"/>
                    </a:cubicBezTo>
                    <a:cubicBezTo>
                      <a:pt x="250032" y="3944"/>
                      <a:pt x="254000" y="0"/>
                      <a:pt x="260615" y="0"/>
                    </a:cubicBezTo>
                    <a:cubicBezTo>
                      <a:pt x="265907" y="0"/>
                      <a:pt x="269875" y="3944"/>
                      <a:pt x="269875" y="10517"/>
                    </a:cubicBezTo>
                    <a:cubicBezTo>
                      <a:pt x="269875" y="10517"/>
                      <a:pt x="269875" y="10517"/>
                      <a:pt x="269875" y="14461"/>
                    </a:cubicBezTo>
                    <a:cubicBezTo>
                      <a:pt x="269875" y="14461"/>
                      <a:pt x="269875" y="14461"/>
                      <a:pt x="276490" y="14461"/>
                    </a:cubicBezTo>
                    <a:cubicBezTo>
                      <a:pt x="302948" y="14461"/>
                      <a:pt x="325438" y="35496"/>
                      <a:pt x="325438" y="61789"/>
                    </a:cubicBezTo>
                    <a:cubicBezTo>
                      <a:pt x="325438" y="61789"/>
                      <a:pt x="325438" y="61789"/>
                      <a:pt x="325438" y="289223"/>
                    </a:cubicBezTo>
                    <a:cubicBezTo>
                      <a:pt x="325438" y="315516"/>
                      <a:pt x="302948" y="336550"/>
                      <a:pt x="276490" y="336550"/>
                    </a:cubicBezTo>
                    <a:cubicBezTo>
                      <a:pt x="276490" y="336550"/>
                      <a:pt x="276490" y="336550"/>
                      <a:pt x="48948" y="336550"/>
                    </a:cubicBezTo>
                    <a:cubicBezTo>
                      <a:pt x="22490" y="336550"/>
                      <a:pt x="0" y="315516"/>
                      <a:pt x="0" y="289223"/>
                    </a:cubicBezTo>
                    <a:cubicBezTo>
                      <a:pt x="0" y="289223"/>
                      <a:pt x="0" y="289223"/>
                      <a:pt x="0" y="61789"/>
                    </a:cubicBezTo>
                    <a:cubicBezTo>
                      <a:pt x="0" y="35496"/>
                      <a:pt x="22490" y="14461"/>
                      <a:pt x="48948" y="14461"/>
                    </a:cubicBezTo>
                    <a:cubicBezTo>
                      <a:pt x="48948" y="14461"/>
                      <a:pt x="48948" y="14461"/>
                      <a:pt x="55563" y="14461"/>
                    </a:cubicBezTo>
                    <a:cubicBezTo>
                      <a:pt x="55563" y="14461"/>
                      <a:pt x="55563" y="14461"/>
                      <a:pt x="55563" y="10517"/>
                    </a:cubicBezTo>
                    <a:cubicBezTo>
                      <a:pt x="55563" y="3944"/>
                      <a:pt x="59531" y="0"/>
                      <a:pt x="64823" y="0"/>
                    </a:cubicBezTo>
                    <a:close/>
                  </a:path>
                </a:pathLst>
              </a:custGeom>
              <a:solidFill>
                <a:sysClr val="window" lastClr="FFFFFF"/>
              </a:solidFill>
              <a:ln>
                <a:noFill/>
              </a:ln>
            </p:spPr>
            <p:txBody>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sp>
          <p:nvSpPr>
            <p:cNvPr id="40" name="文本框 27"/>
            <p:cNvSpPr txBox="1"/>
            <p:nvPr/>
          </p:nvSpPr>
          <p:spPr>
            <a:xfrm>
              <a:off x="6672834" y="4749339"/>
              <a:ext cx="1742936" cy="228997"/>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2"/>
                  </a:solidFill>
                  <a:latin typeface="微软雅黑" panose="020B0503020204020204" charset="-122"/>
                  <a:sym typeface="+mn-ea"/>
                </a:rPr>
                <a:t>2023/06/16</a:t>
              </a:r>
              <a:endParaRPr kumimoji="0" lang="zh-CN" altLang="en-US" sz="14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sp>
        <p:nvSpPr>
          <p:cNvPr id="43" name="圆角矩形 42"/>
          <p:cNvSpPr/>
          <p:nvPr/>
        </p:nvSpPr>
        <p:spPr>
          <a:xfrm>
            <a:off x="3208655" y="1989455"/>
            <a:ext cx="2228215" cy="546100"/>
          </a:xfrm>
          <a:prstGeom prst="roundRect">
            <a:avLst/>
          </a:prstGeom>
          <a:solidFill>
            <a:srgbClr val="1C50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Helvetica Condensed" panose="020B0606020202030204" pitchFamily="34" charset="0"/>
              </a:rPr>
              <a:t>2 0 2 3</a:t>
            </a:r>
          </a:p>
        </p:txBody>
      </p:sp>
      <p:sp>
        <p:nvSpPr>
          <p:cNvPr id="44" name="矩形 43"/>
          <p:cNvSpPr/>
          <p:nvPr/>
        </p:nvSpPr>
        <p:spPr>
          <a:xfrm>
            <a:off x="3141398" y="2594972"/>
            <a:ext cx="5770880" cy="2122805"/>
          </a:xfrm>
          <a:prstGeom prst="rect">
            <a:avLst/>
          </a:prstGeom>
        </p:spPr>
        <p:txBody>
          <a:bodyPr wrap="none">
            <a:spAutoFit/>
          </a:bodyPr>
          <a:lstStyle/>
          <a:p>
            <a:pPr algn="l"/>
            <a:r>
              <a:rPr lang="en-US" altLang="zh-CN" sz="4400" b="1" dirty="0">
                <a:solidFill>
                  <a:srgbClr val="1C50A2"/>
                </a:solidFill>
                <a:latin typeface="+mj-ea"/>
                <a:ea typeface="+mj-ea"/>
                <a:sym typeface="+mn-ea"/>
              </a:rPr>
              <a:t>软件需求分析最终评审</a:t>
            </a:r>
            <a:endParaRPr lang="en-US" altLang="zh-CN" sz="4400" b="1" dirty="0">
              <a:solidFill>
                <a:srgbClr val="1C50A2"/>
              </a:solidFill>
              <a:latin typeface="+mj-ea"/>
              <a:ea typeface="+mj-ea"/>
            </a:endParaRPr>
          </a:p>
          <a:p>
            <a:pPr algn="l"/>
            <a:endParaRPr lang="en-US" altLang="zh-CN" sz="4400" b="1" dirty="0">
              <a:solidFill>
                <a:srgbClr val="1C50A2"/>
              </a:solidFill>
              <a:latin typeface="+mj-ea"/>
              <a:ea typeface="+mj-ea"/>
            </a:endParaRPr>
          </a:p>
          <a:p>
            <a:endParaRPr lang="zh-CN" altLang="en-US" sz="4400" b="1" dirty="0">
              <a:solidFill>
                <a:srgbClr val="1C50A2"/>
              </a:solidFill>
              <a:latin typeface="+mj-ea"/>
              <a:ea typeface="+mj-ea"/>
            </a:endParaRPr>
          </a:p>
        </p:txBody>
      </p:sp>
      <p:sp>
        <p:nvSpPr>
          <p:cNvPr id="45" name="矩形 44"/>
          <p:cNvSpPr/>
          <p:nvPr/>
        </p:nvSpPr>
        <p:spPr>
          <a:xfrm>
            <a:off x="3208655" y="3297555"/>
            <a:ext cx="2543810" cy="374015"/>
          </a:xfrm>
          <a:prstGeom prst="rect">
            <a:avLst/>
          </a:prstGeom>
          <a:solidFill>
            <a:srgbClr val="FFC000"/>
          </a:solidFill>
        </p:spPr>
        <p:txBody>
          <a:bodyPr wrap="square">
            <a:noAutofit/>
          </a:bodyPr>
          <a:lstStyle/>
          <a:p>
            <a:r>
              <a:rPr lang="en-US" altLang="zh-CN" dirty="0">
                <a:solidFill>
                  <a:srgbClr val="1C50A2"/>
                </a:solidFill>
                <a:latin typeface="Arial Unicode MS" panose="020B0604020202020204" pitchFamily="34" charset="-122"/>
                <a:ea typeface="Arial Unicode MS" panose="020B0604020202020204" pitchFamily="34" charset="-122"/>
                <a:cs typeface="Arial Unicode MS" panose="020B0604020202020204" pitchFamily="34" charset="-122"/>
                <a:sym typeface="+mn-ea"/>
              </a:rPr>
              <a:t>——</a:t>
            </a:r>
            <a:r>
              <a:rPr lang="zh-CN" altLang="en-US" dirty="0">
                <a:solidFill>
                  <a:srgbClr val="1C50A2"/>
                </a:solidFill>
                <a:latin typeface="Arial Unicode MS" panose="020B0604020202020204" pitchFamily="34" charset="-122"/>
                <a:ea typeface="Arial Unicode MS" panose="020B0604020202020204" pitchFamily="34" charset="-122"/>
                <a:cs typeface="Arial Unicode MS" panose="020B0604020202020204" pitchFamily="34" charset="-122"/>
                <a:sym typeface="+mn-ea"/>
              </a:rPr>
              <a:t>小组展示</a:t>
            </a:r>
            <a:r>
              <a:rPr lang="en-US" altLang="zh-CN" dirty="0">
                <a:solidFill>
                  <a:srgbClr val="1C50A2"/>
                </a:solidFill>
                <a:latin typeface="Arial Unicode MS" panose="020B0604020202020204" pitchFamily="34" charset="-122"/>
                <a:ea typeface="Arial Unicode MS" panose="020B0604020202020204" pitchFamily="34" charset="-122"/>
                <a:cs typeface="Arial Unicode MS" panose="020B0604020202020204" pitchFamily="34" charset="-122"/>
                <a:sym typeface="+mn-ea"/>
              </a:rPr>
              <a:t>PPT</a:t>
            </a:r>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29" y="1730810"/>
            <a:ext cx="3100976" cy="23257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2" decel="10000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3" decel="10000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1+#ppt_w/2"/>
                                          </p:val>
                                        </p:tav>
                                        <p:tav tm="100000">
                                          <p:val>
                                            <p:strVal val="#ppt_x"/>
                                          </p:val>
                                        </p:tav>
                                      </p:tavLst>
                                    </p:anim>
                                    <p:anim calcmode="lin" valueType="num">
                                      <p:cBhvr additive="base">
                                        <p:cTn id="48" dur="500" fill="hold"/>
                                        <p:tgtEl>
                                          <p:spTgt spid="2"/>
                                        </p:tgtEl>
                                        <p:attrNameLst>
                                          <p:attrName>ppt_y</p:attrName>
                                        </p:attrNameLst>
                                      </p:cBhvr>
                                      <p:tavLst>
                                        <p:tav tm="0">
                                          <p:val>
                                            <p:strVal val="0-#ppt_h/2"/>
                                          </p:val>
                                        </p:tav>
                                        <p:tav tm="100000">
                                          <p:val>
                                            <p:strVal val="#ppt_y"/>
                                          </p:val>
                                        </p:tav>
                                      </p:tavLst>
                                    </p:anim>
                                  </p:childTnLst>
                                </p:cTn>
                              </p:par>
                              <p:par>
                                <p:cTn id="49" presetID="2" presetClass="entr" presetSubtype="3" decel="10000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1+#ppt_w/2"/>
                                          </p:val>
                                        </p:tav>
                                        <p:tav tm="100000">
                                          <p:val>
                                            <p:strVal val="#ppt_x"/>
                                          </p:val>
                                        </p:tav>
                                      </p:tavLst>
                                    </p:anim>
                                    <p:anim calcmode="lin" valueType="num">
                                      <p:cBhvr additive="base">
                                        <p:cTn id="52" dur="500" fill="hold"/>
                                        <p:tgtEl>
                                          <p:spTgt spid="3"/>
                                        </p:tgtEl>
                                        <p:attrNameLst>
                                          <p:attrName>ppt_y</p:attrName>
                                        </p:attrNameLst>
                                      </p:cBhvr>
                                      <p:tavLst>
                                        <p:tav tm="0">
                                          <p:val>
                                            <p:strVal val="0-#ppt_h/2"/>
                                          </p:val>
                                        </p:tav>
                                        <p:tav tm="100000">
                                          <p:val>
                                            <p:strVal val="#ppt_y"/>
                                          </p:val>
                                        </p:tav>
                                      </p:tavLst>
                                    </p:anim>
                                  </p:childTnLst>
                                </p:cTn>
                              </p:par>
                              <p:par>
                                <p:cTn id="53" presetID="2" presetClass="entr" presetSubtype="3" decel="10000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1+#ppt_w/2"/>
                                          </p:val>
                                        </p:tav>
                                        <p:tav tm="100000">
                                          <p:val>
                                            <p:strVal val="#ppt_x"/>
                                          </p:val>
                                        </p:tav>
                                      </p:tavLst>
                                    </p:anim>
                                    <p:anim calcmode="lin" valueType="num">
                                      <p:cBhvr additive="base">
                                        <p:cTn id="56" dur="500" fill="hold"/>
                                        <p:tgtEl>
                                          <p:spTgt spid="4"/>
                                        </p:tgtEl>
                                        <p:attrNameLst>
                                          <p:attrName>ppt_y</p:attrName>
                                        </p:attrNameLst>
                                      </p:cBhvr>
                                      <p:tavLst>
                                        <p:tav tm="0">
                                          <p:val>
                                            <p:strVal val="0-#ppt_h/2"/>
                                          </p:val>
                                        </p:tav>
                                        <p:tav tm="100000">
                                          <p:val>
                                            <p:strVal val="#ppt_y"/>
                                          </p:val>
                                        </p:tav>
                                      </p:tavLst>
                                    </p:anim>
                                  </p:childTnLst>
                                </p:cTn>
                              </p:par>
                              <p:par>
                                <p:cTn id="57" presetID="2" presetClass="entr" presetSubtype="3" decel="10000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1+#ppt_w/2"/>
                                          </p:val>
                                        </p:tav>
                                        <p:tav tm="100000">
                                          <p:val>
                                            <p:strVal val="#ppt_x"/>
                                          </p:val>
                                        </p:tav>
                                      </p:tavLst>
                                    </p:anim>
                                    <p:anim calcmode="lin" valueType="num">
                                      <p:cBhvr additive="base">
                                        <p:cTn id="60" dur="500" fill="hold"/>
                                        <p:tgtEl>
                                          <p:spTgt spid="5"/>
                                        </p:tgtEl>
                                        <p:attrNameLst>
                                          <p:attrName>ppt_y</p:attrName>
                                        </p:attrNameLst>
                                      </p:cBhvr>
                                      <p:tavLst>
                                        <p:tav tm="0">
                                          <p:val>
                                            <p:strVal val="0-#ppt_h/2"/>
                                          </p:val>
                                        </p:tav>
                                        <p:tav tm="100000">
                                          <p:val>
                                            <p:strVal val="#ppt_y"/>
                                          </p:val>
                                        </p:tav>
                                      </p:tavLst>
                                    </p:anim>
                                  </p:childTnLst>
                                </p:cTn>
                              </p:par>
                              <p:par>
                                <p:cTn id="61" presetID="2" presetClass="entr" presetSubtype="3" decel="10000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fill="hold"/>
                                        <p:tgtEl>
                                          <p:spTgt spid="6"/>
                                        </p:tgtEl>
                                        <p:attrNameLst>
                                          <p:attrName>ppt_x</p:attrName>
                                        </p:attrNameLst>
                                      </p:cBhvr>
                                      <p:tavLst>
                                        <p:tav tm="0">
                                          <p:val>
                                            <p:strVal val="1+#ppt_w/2"/>
                                          </p:val>
                                        </p:tav>
                                        <p:tav tm="100000">
                                          <p:val>
                                            <p:strVal val="#ppt_x"/>
                                          </p:val>
                                        </p:tav>
                                      </p:tavLst>
                                    </p:anim>
                                    <p:anim calcmode="lin" valueType="num">
                                      <p:cBhvr additive="base">
                                        <p:cTn id="64" dur="500" fill="hold"/>
                                        <p:tgtEl>
                                          <p:spTgt spid="6"/>
                                        </p:tgtEl>
                                        <p:attrNameLst>
                                          <p:attrName>ppt_y</p:attrName>
                                        </p:attrNameLst>
                                      </p:cBhvr>
                                      <p:tavLst>
                                        <p:tav tm="0">
                                          <p:val>
                                            <p:strVal val="0-#ppt_h/2"/>
                                          </p:val>
                                        </p:tav>
                                        <p:tav tm="100000">
                                          <p:val>
                                            <p:strVal val="#ppt_y"/>
                                          </p:val>
                                        </p:tav>
                                      </p:tavLst>
                                    </p:anim>
                                  </p:childTnLst>
                                </p:cTn>
                              </p:par>
                              <p:par>
                                <p:cTn id="65" presetID="2" presetClass="entr" presetSubtype="3" decel="10000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1+#ppt_w/2"/>
                                          </p:val>
                                        </p:tav>
                                        <p:tav tm="100000">
                                          <p:val>
                                            <p:strVal val="#ppt_x"/>
                                          </p:val>
                                        </p:tav>
                                      </p:tavLst>
                                    </p:anim>
                                    <p:anim calcmode="lin" valueType="num">
                                      <p:cBhvr additive="base">
                                        <p:cTn id="6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307216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阶段性会议纪要文档</a:t>
            </a:r>
          </a:p>
        </p:txBody>
      </p:sp>
      <p:sp>
        <p:nvSpPr>
          <p:cNvPr id="2" name="文本框 1">
            <a:extLst>
              <a:ext uri="{FF2B5EF4-FFF2-40B4-BE49-F238E27FC236}">
                <a16:creationId xmlns:a16="http://schemas.microsoft.com/office/drawing/2014/main" id="{E4E5CBF6-17E0-AAE6-5F8B-E85CACEC1116}"/>
              </a:ext>
            </a:extLst>
          </p:cNvPr>
          <p:cNvSpPr txBox="1"/>
          <p:nvPr/>
        </p:nvSpPr>
        <p:spPr>
          <a:xfrm>
            <a:off x="1603359" y="1037110"/>
            <a:ext cx="7570470" cy="418191"/>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以本小组第</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次会议纪要为例，文档由</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下周计划安排</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为主要内容。</a:t>
            </a:r>
          </a:p>
        </p:txBody>
      </p:sp>
      <p:pic>
        <p:nvPicPr>
          <p:cNvPr id="5" name="图片 4">
            <a:extLst>
              <a:ext uri="{FF2B5EF4-FFF2-40B4-BE49-F238E27FC236}">
                <a16:creationId xmlns:a16="http://schemas.microsoft.com/office/drawing/2014/main" id="{FCBCC4FE-46FE-1D45-37D6-CA17A6F67419}"/>
              </a:ext>
            </a:extLst>
          </p:cNvPr>
          <p:cNvPicPr>
            <a:picLocks noChangeAspect="1"/>
          </p:cNvPicPr>
          <p:nvPr/>
        </p:nvPicPr>
        <p:blipFill>
          <a:blip r:embed="rId3"/>
          <a:stretch>
            <a:fillRect/>
          </a:stretch>
        </p:blipFill>
        <p:spPr>
          <a:xfrm>
            <a:off x="1205760" y="1784846"/>
            <a:ext cx="9757077" cy="3478034"/>
          </a:xfrm>
          <a:prstGeom prst="rect">
            <a:avLst/>
          </a:prstGeom>
        </p:spPr>
      </p:pic>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组内预评审会议</a:t>
            </a:r>
          </a:p>
        </p:txBody>
      </p:sp>
      <p:sp>
        <p:nvSpPr>
          <p:cNvPr id="2" name="文本框 1">
            <a:extLst>
              <a:ext uri="{FF2B5EF4-FFF2-40B4-BE49-F238E27FC236}">
                <a16:creationId xmlns:a16="http://schemas.microsoft.com/office/drawing/2014/main" id="{3A7EE24D-6835-5213-EECB-ED248BF01E2D}"/>
              </a:ext>
            </a:extLst>
          </p:cNvPr>
          <p:cNvSpPr txBox="1"/>
          <p:nvPr/>
        </p:nvSpPr>
        <p:spPr>
          <a:xfrm>
            <a:off x="1616230" y="1396844"/>
            <a:ext cx="6450034" cy="2243050"/>
          </a:xfrm>
          <a:prstGeom prst="rect">
            <a:avLst/>
          </a:prstGeom>
          <a:noFill/>
        </p:spPr>
        <p:txBody>
          <a:bodyPr wrap="square">
            <a:spAutoFit/>
          </a:bodyPr>
          <a:lstStyle/>
          <a:p>
            <a:pPr>
              <a:lnSpc>
                <a:spcPct val="150000"/>
              </a:lnSpc>
              <a:buClr>
                <a:srgbClr val="3992DB"/>
              </a:buClr>
            </a:pPr>
            <a:r>
              <a:rPr 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时间</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：正式评审前</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地点</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：弘毅</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1 - 313 </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组长</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田淼寝室</a:t>
            </a:r>
          </a:p>
          <a:p>
            <a:pPr>
              <a:lnSpc>
                <a:spcPct val="150000"/>
              </a:lnSpc>
              <a:buClr>
                <a:srgbClr val="3992DB"/>
              </a:buClr>
            </a:pPr>
            <a:r>
              <a:rPr 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阶段：</a:t>
            </a:r>
          </a:p>
          <a:p>
            <a:pPr>
              <a:lnSpc>
                <a:spcPct val="150000"/>
              </a:lnSpc>
              <a:buClr>
                <a:srgbClr val="3992DB"/>
              </a:buClr>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项目总评审阶段组内预评审</a:t>
            </a:r>
          </a:p>
        </p:txBody>
      </p:sp>
      <p:pic>
        <p:nvPicPr>
          <p:cNvPr id="5" name="图片 4">
            <a:extLst>
              <a:ext uri="{FF2B5EF4-FFF2-40B4-BE49-F238E27FC236}">
                <a16:creationId xmlns:a16="http://schemas.microsoft.com/office/drawing/2014/main" id="{6DD0C883-7076-0CB0-1A66-0C621FE1616B}"/>
              </a:ext>
            </a:extLst>
          </p:cNvPr>
          <p:cNvPicPr>
            <a:picLocks noChangeAspect="1"/>
          </p:cNvPicPr>
          <p:nvPr/>
        </p:nvPicPr>
        <p:blipFill>
          <a:blip r:embed="rId3"/>
          <a:stretch>
            <a:fillRect/>
          </a:stretch>
        </p:blipFill>
        <p:spPr>
          <a:xfrm>
            <a:off x="2662677" y="4257425"/>
            <a:ext cx="6559887" cy="558829"/>
          </a:xfrm>
          <a:prstGeom prst="rect">
            <a:avLst/>
          </a:prstGeom>
        </p:spPr>
      </p:pic>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组内预评审会议文档</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2" name="文本框 1">
            <a:extLst>
              <a:ext uri="{FF2B5EF4-FFF2-40B4-BE49-F238E27FC236}">
                <a16:creationId xmlns:a16="http://schemas.microsoft.com/office/drawing/2014/main" id="{3559FA6E-BDE2-4228-EEA4-6205CF857118}"/>
              </a:ext>
            </a:extLst>
          </p:cNvPr>
          <p:cNvSpPr txBox="1"/>
          <p:nvPr/>
        </p:nvSpPr>
        <p:spPr>
          <a:xfrm>
            <a:off x="972185" y="1059815"/>
            <a:ext cx="2879122" cy="5013039"/>
          </a:xfrm>
          <a:prstGeom prst="rect">
            <a:avLst/>
          </a:prstGeom>
          <a:noFill/>
        </p:spPr>
        <p:txBody>
          <a:bodyPr wrap="square">
            <a:spAutoFit/>
          </a:bodyPr>
          <a:lstStyle/>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以本小组需求分析阶段组内预评审</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为例，文档由</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基本信息</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主题</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以及对逐项条目的</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验收情况</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构成，在进行完课堂</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课后评审后，在最近一次的小组会议中对内容完善。</a:t>
            </a:r>
          </a:p>
        </p:txBody>
      </p:sp>
      <p:pic>
        <p:nvPicPr>
          <p:cNvPr id="7" name="图片 6">
            <a:extLst>
              <a:ext uri="{FF2B5EF4-FFF2-40B4-BE49-F238E27FC236}">
                <a16:creationId xmlns:a16="http://schemas.microsoft.com/office/drawing/2014/main" id="{8655A541-07D3-0145-BE44-E3A69C52D7FF}"/>
              </a:ext>
            </a:extLst>
          </p:cNvPr>
          <p:cNvPicPr>
            <a:picLocks noChangeAspect="1"/>
          </p:cNvPicPr>
          <p:nvPr/>
        </p:nvPicPr>
        <p:blipFill>
          <a:blip r:embed="rId3"/>
          <a:stretch>
            <a:fillRect/>
          </a:stretch>
        </p:blipFill>
        <p:spPr>
          <a:xfrm>
            <a:off x="6096000" y="591343"/>
            <a:ext cx="3715679" cy="5949982"/>
          </a:xfrm>
          <a:prstGeom prst="rect">
            <a:avLst/>
          </a:prstGeom>
        </p:spPr>
      </p:pic>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项目配置管理</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3" name="文本框 2">
            <a:extLst>
              <a:ext uri="{FF2B5EF4-FFF2-40B4-BE49-F238E27FC236}">
                <a16:creationId xmlns:a16="http://schemas.microsoft.com/office/drawing/2014/main" id="{D8237558-1C58-3321-8AA0-AAB3A2E29B08}"/>
              </a:ext>
            </a:extLst>
          </p:cNvPr>
          <p:cNvSpPr txBox="1"/>
          <p:nvPr/>
        </p:nvSpPr>
        <p:spPr>
          <a:xfrm>
            <a:off x="2057614" y="1144579"/>
            <a:ext cx="7744826" cy="1135054"/>
          </a:xfrm>
          <a:prstGeom prst="rect">
            <a:avLst/>
          </a:prstGeom>
          <a:noFill/>
        </p:spPr>
        <p:txBody>
          <a:bodyPr wrap="square">
            <a:spAutoFit/>
          </a:bodyPr>
          <a:lstStyle/>
          <a:p>
            <a:pPr>
              <a:lnSpc>
                <a:spcPct val="150000"/>
              </a:lnSpc>
              <a:buClr>
                <a:srgbClr val="3992DB"/>
              </a:buCl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在</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《SRA2023-G17-</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配置管理子计划</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中，项目小组明确了小组内部的</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配置管理工具</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E06371B-FF36-F26B-CB2F-93BE49626CE3}"/>
              </a:ext>
            </a:extLst>
          </p:cNvPr>
          <p:cNvPicPr>
            <a:picLocks noChangeAspect="1"/>
          </p:cNvPicPr>
          <p:nvPr/>
        </p:nvPicPr>
        <p:blipFill>
          <a:blip r:embed="rId3"/>
          <a:stretch>
            <a:fillRect/>
          </a:stretch>
        </p:blipFill>
        <p:spPr>
          <a:xfrm>
            <a:off x="974579" y="2808957"/>
            <a:ext cx="4945575" cy="3344151"/>
          </a:xfrm>
          <a:prstGeom prst="rect">
            <a:avLst/>
          </a:prstGeom>
        </p:spPr>
      </p:pic>
      <p:pic>
        <p:nvPicPr>
          <p:cNvPr id="7" name="图片 6">
            <a:extLst>
              <a:ext uri="{FF2B5EF4-FFF2-40B4-BE49-F238E27FC236}">
                <a16:creationId xmlns:a16="http://schemas.microsoft.com/office/drawing/2014/main" id="{38DFD126-0E35-442E-956D-75B0EF1BF7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2808957"/>
            <a:ext cx="5187462" cy="3344150"/>
          </a:xfrm>
          <a:prstGeom prst="rect">
            <a:avLst/>
          </a:prstGeom>
        </p:spPr>
      </p:pic>
    </p:spTree>
    <p:extLst>
      <p:ext uri="{BB962C8B-B14F-4D97-AF65-F5344CB8AC3E}">
        <p14:creationId xmlns:p14="http://schemas.microsoft.com/office/powerpoint/2010/main" val="4191507518"/>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en-US" altLang="zh-CN" sz="2400" b="1" dirty="0">
                <a:solidFill>
                  <a:srgbClr val="1C50A2"/>
                </a:solidFill>
                <a:ea typeface="微软雅黑" panose="020B0503020204020204" charset="-122"/>
                <a:cs typeface="微软雅黑" panose="020B0503020204020204" charset="-122"/>
                <a:sym typeface="+mn-lt"/>
              </a:rPr>
              <a:t>WBS</a:t>
            </a:r>
          </a:p>
        </p:txBody>
      </p:sp>
      <p:pic>
        <p:nvPicPr>
          <p:cNvPr id="2" name="图片 1">
            <a:extLst>
              <a:ext uri="{FF2B5EF4-FFF2-40B4-BE49-F238E27FC236}">
                <a16:creationId xmlns:a16="http://schemas.microsoft.com/office/drawing/2014/main" id="{6922E89E-7604-CE0E-70B6-CB664A13EB09}"/>
              </a:ext>
            </a:extLst>
          </p:cNvPr>
          <p:cNvPicPr>
            <a:picLocks noChangeAspect="1"/>
          </p:cNvPicPr>
          <p:nvPr/>
        </p:nvPicPr>
        <p:blipFill>
          <a:blip r:embed="rId3"/>
          <a:stretch>
            <a:fillRect/>
          </a:stretch>
        </p:blipFill>
        <p:spPr>
          <a:xfrm>
            <a:off x="3026130" y="1177563"/>
            <a:ext cx="7296248" cy="3258970"/>
          </a:xfrm>
          <a:prstGeom prst="rect">
            <a:avLst/>
          </a:prstGeom>
        </p:spPr>
      </p:pic>
      <p:sp>
        <p:nvSpPr>
          <p:cNvPr id="5" name="文本框 4">
            <a:extLst>
              <a:ext uri="{FF2B5EF4-FFF2-40B4-BE49-F238E27FC236}">
                <a16:creationId xmlns:a16="http://schemas.microsoft.com/office/drawing/2014/main" id="{918F4216-C2C5-EF81-E5F9-5C61C62CF686}"/>
              </a:ext>
            </a:extLst>
          </p:cNvPr>
          <p:cNvSpPr txBox="1"/>
          <p:nvPr/>
        </p:nvSpPr>
        <p:spPr>
          <a:xfrm>
            <a:off x="1278467" y="1066377"/>
            <a:ext cx="2683933" cy="2797048"/>
          </a:xfrm>
          <a:prstGeom prst="rect">
            <a:avLst/>
          </a:prstGeom>
          <a:noFill/>
        </p:spPr>
        <p:txBody>
          <a:bodyPr wrap="square">
            <a:spAutoFit/>
          </a:bodyPr>
          <a:lstStyle/>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分析阶段</a:t>
            </a:r>
          </a:p>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设计阶段</a:t>
            </a:r>
          </a:p>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实现阶段</a:t>
            </a:r>
          </a:p>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测试阶段</a:t>
            </a:r>
          </a:p>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维护阶段</a:t>
            </a:r>
          </a:p>
        </p:txBody>
      </p:sp>
    </p:spTree>
    <p:extLst>
      <p:ext uri="{BB962C8B-B14F-4D97-AF65-F5344CB8AC3E}">
        <p14:creationId xmlns:p14="http://schemas.microsoft.com/office/powerpoint/2010/main" val="3808563762"/>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项目工作计划</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2" name="文本框 1">
            <a:extLst>
              <a:ext uri="{FF2B5EF4-FFF2-40B4-BE49-F238E27FC236}">
                <a16:creationId xmlns:a16="http://schemas.microsoft.com/office/drawing/2014/main" id="{C64850D6-82CF-E387-2771-DE979B691F22}"/>
              </a:ext>
            </a:extLst>
          </p:cNvPr>
          <p:cNvSpPr txBox="1"/>
          <p:nvPr/>
        </p:nvSpPr>
        <p:spPr>
          <a:xfrm>
            <a:off x="1160147" y="871952"/>
            <a:ext cx="7744826" cy="787523"/>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每周的工作计划与分工体现在甘特图中，由甘特图资源分配图表可见，暂未出现人员分工失衡情况</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pic>
        <p:nvPicPr>
          <p:cNvPr id="5" name="图片 4">
            <a:extLst>
              <a:ext uri="{FF2B5EF4-FFF2-40B4-BE49-F238E27FC236}">
                <a16:creationId xmlns:a16="http://schemas.microsoft.com/office/drawing/2014/main" id="{8C90D072-A472-C5FA-282B-F27E5CFF8C96}"/>
              </a:ext>
            </a:extLst>
          </p:cNvPr>
          <p:cNvPicPr>
            <a:picLocks noChangeAspect="1"/>
          </p:cNvPicPr>
          <p:nvPr/>
        </p:nvPicPr>
        <p:blipFill>
          <a:blip r:embed="rId3"/>
          <a:stretch>
            <a:fillRect/>
          </a:stretch>
        </p:blipFill>
        <p:spPr>
          <a:xfrm>
            <a:off x="4944148" y="1862053"/>
            <a:ext cx="4463331" cy="3878347"/>
          </a:xfrm>
          <a:prstGeom prst="rect">
            <a:avLst/>
          </a:prstGeom>
        </p:spPr>
      </p:pic>
    </p:spTree>
    <p:extLst>
      <p:ext uri="{BB962C8B-B14F-4D97-AF65-F5344CB8AC3E}">
        <p14:creationId xmlns:p14="http://schemas.microsoft.com/office/powerpoint/2010/main" val="592592209"/>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甘特图</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3" name="文本框 2">
            <a:extLst>
              <a:ext uri="{FF2B5EF4-FFF2-40B4-BE49-F238E27FC236}">
                <a16:creationId xmlns:a16="http://schemas.microsoft.com/office/drawing/2014/main" id="{D1F5BAA0-0965-97AF-3AAA-E4B70DFA594A}"/>
              </a:ext>
            </a:extLst>
          </p:cNvPr>
          <p:cNvSpPr txBox="1"/>
          <p:nvPr/>
        </p:nvSpPr>
        <p:spPr>
          <a:xfrm>
            <a:off x="821481" y="905819"/>
            <a:ext cx="7744826" cy="787523"/>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由于篇幅，下面展示的是</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Project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图中的部分甘特图内容，网络图中红框中的为里程碑计划进度。</a:t>
            </a:r>
          </a:p>
        </p:txBody>
      </p:sp>
      <p:pic>
        <p:nvPicPr>
          <p:cNvPr id="4" name="图片 3">
            <a:extLst>
              <a:ext uri="{FF2B5EF4-FFF2-40B4-BE49-F238E27FC236}">
                <a16:creationId xmlns:a16="http://schemas.microsoft.com/office/drawing/2014/main" id="{6DBECEBF-CCB4-643C-5F39-0861B8C3CB98}"/>
              </a:ext>
            </a:extLst>
          </p:cNvPr>
          <p:cNvPicPr>
            <a:picLocks noChangeAspect="1"/>
          </p:cNvPicPr>
          <p:nvPr/>
        </p:nvPicPr>
        <p:blipFill>
          <a:blip r:embed="rId3"/>
          <a:stretch>
            <a:fillRect/>
          </a:stretch>
        </p:blipFill>
        <p:spPr>
          <a:xfrm>
            <a:off x="2319053" y="1475227"/>
            <a:ext cx="7881961" cy="4476954"/>
          </a:xfrm>
          <a:prstGeom prst="rect">
            <a:avLst/>
          </a:prstGeom>
        </p:spPr>
      </p:pic>
    </p:spTree>
    <p:extLst>
      <p:ext uri="{BB962C8B-B14F-4D97-AF65-F5344CB8AC3E}">
        <p14:creationId xmlns:p14="http://schemas.microsoft.com/office/powerpoint/2010/main" val="3962407027"/>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87912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项目计划子计划</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2" name="文本框 1">
            <a:extLst>
              <a:ext uri="{FF2B5EF4-FFF2-40B4-BE49-F238E27FC236}">
                <a16:creationId xmlns:a16="http://schemas.microsoft.com/office/drawing/2014/main" id="{8D7A9E06-3BC0-ACC3-A7A1-E082EC6012EA}"/>
              </a:ext>
            </a:extLst>
          </p:cNvPr>
          <p:cNvSpPr txBox="1"/>
          <p:nvPr/>
        </p:nvSpPr>
        <p:spPr>
          <a:xfrm>
            <a:off x="1067014" y="855019"/>
            <a:ext cx="7744826" cy="787523"/>
          </a:xfrm>
          <a:prstGeom prst="rect">
            <a:avLst/>
          </a:prstGeom>
          <a:noFill/>
        </p:spPr>
        <p:txBody>
          <a:bodyPr wrap="square">
            <a:spAutoFit/>
          </a:bodyPr>
          <a:lstStyle/>
          <a:p>
            <a:pPr>
              <a:lnSpc>
                <a:spcPct val="150000"/>
              </a:lnSpc>
              <a:buClr>
                <a:srgbClr val="3992DB"/>
              </a:buClr>
            </a:pP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小组制作的子计划包括</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干系人、范围管理、沟通管理、配置管理、时间管理、质量管理、资源六</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rPr>
              <a:t>个子计划，共</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个文档。</a:t>
            </a:r>
          </a:p>
        </p:txBody>
      </p:sp>
      <p:pic>
        <p:nvPicPr>
          <p:cNvPr id="5" name="图片 4">
            <a:extLst>
              <a:ext uri="{FF2B5EF4-FFF2-40B4-BE49-F238E27FC236}">
                <a16:creationId xmlns:a16="http://schemas.microsoft.com/office/drawing/2014/main" id="{4C2E8A02-D3FD-D281-2616-30EB663008FC}"/>
              </a:ext>
            </a:extLst>
          </p:cNvPr>
          <p:cNvPicPr>
            <a:picLocks noChangeAspect="1"/>
          </p:cNvPicPr>
          <p:nvPr/>
        </p:nvPicPr>
        <p:blipFill>
          <a:blip r:embed="rId3"/>
          <a:stretch>
            <a:fillRect/>
          </a:stretch>
        </p:blipFill>
        <p:spPr>
          <a:xfrm>
            <a:off x="1331639" y="1871141"/>
            <a:ext cx="8131713" cy="3674525"/>
          </a:xfrm>
          <a:prstGeom prst="rect">
            <a:avLst/>
          </a:prstGeom>
        </p:spPr>
      </p:pic>
    </p:spTree>
    <p:extLst>
      <p:ext uri="{BB962C8B-B14F-4D97-AF65-F5344CB8AC3E}">
        <p14:creationId xmlns:p14="http://schemas.microsoft.com/office/powerpoint/2010/main" val="695424312"/>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6478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项目愿景</a:t>
            </a:r>
          </a:p>
        </p:txBody>
      </p:sp>
      <p:sp>
        <p:nvSpPr>
          <p:cNvPr id="7" name="文本框 6"/>
          <p:cNvSpPr txBox="1"/>
          <p:nvPr>
            <p:custDataLst>
              <p:tags r:id="rId1"/>
            </p:custDataLst>
          </p:nvPr>
        </p:nvSpPr>
        <p:spPr>
          <a:xfrm>
            <a:off x="1208495" y="1940312"/>
            <a:ext cx="8425033" cy="3269613"/>
          </a:xfrm>
          <a:prstGeom prst="rect">
            <a:avLst/>
          </a:prstGeom>
          <a:noFill/>
        </p:spPr>
        <p:txBody>
          <a:bodyPr wrap="square">
            <a:spAutoFit/>
          </a:bodyPr>
          <a:lstStyle/>
          <a:p>
            <a:pPr indent="266700" algn="just">
              <a:lnSpc>
                <a:spcPct val="150000"/>
              </a:lnSpc>
            </a:pPr>
            <a:r>
              <a:rPr lang="en-US" altLang="zh-CN" sz="2000" dirty="0">
                <a:latin typeface="微软雅黑" panose="020B0503020204020204" charset="-122"/>
                <a:ea typeface="微软雅黑" panose="020B0503020204020204" charset="-122"/>
              </a:rPr>
              <a:t>   </a:t>
            </a:r>
            <a:r>
              <a:rPr lang="zh-CN" altLang="zh-CN" sz="2000" dirty="0">
                <a:latin typeface="微软雅黑" panose="020B0503020204020204" charset="-122"/>
                <a:ea typeface="微软雅黑" panose="020B0503020204020204" charset="-122"/>
              </a:rPr>
              <a:t>为了响应习近平新时代教育理念，更好的推进教学供给侧改革，我们小组对于学在城院系统做了一个调查。</a:t>
            </a:r>
            <a:endParaRPr lang="en-US" altLang="zh-CN" sz="2000" dirty="0">
              <a:latin typeface="微软雅黑" panose="020B0503020204020204" charset="-122"/>
              <a:ea typeface="微软雅黑" panose="020B0503020204020204" charset="-122"/>
            </a:endParaRPr>
          </a:p>
          <a:p>
            <a:pPr indent="266700" algn="just">
              <a:lnSpc>
                <a:spcPct val="150000"/>
              </a:lnSpc>
            </a:pPr>
            <a:r>
              <a:rPr lang="en-US" altLang="zh-CN" sz="2000" dirty="0">
                <a:latin typeface="微软雅黑" panose="020B0503020204020204" charset="-122"/>
                <a:ea typeface="微软雅黑" panose="020B0503020204020204" charset="-122"/>
              </a:rPr>
              <a:t>   </a:t>
            </a:r>
            <a:r>
              <a:rPr lang="zh-CN" altLang="zh-CN" sz="2000" dirty="0">
                <a:latin typeface="微软雅黑" panose="020B0503020204020204" charset="-122"/>
                <a:ea typeface="微软雅黑" panose="020B0503020204020204" charset="-122"/>
              </a:rPr>
              <a:t>经过调查发现，我们学生以及一部分老师对于学校斥资四千万的学在城院平台有着比较大的意见，认为此平台并不能满足师生与同学的线下交流的迫切需求，对于一款新的软件有着比较大的需求。因此我们小组打算制作一款集最基本</a:t>
            </a:r>
            <a:r>
              <a:rPr lang="zh-CN" altLang="zh-CN" sz="2000" b="1" dirty="0">
                <a:latin typeface="微软雅黑" panose="020B0503020204020204" charset="-122"/>
                <a:ea typeface="微软雅黑" panose="020B0503020204020204" charset="-122"/>
              </a:rPr>
              <a:t>发帖交流，作业</a:t>
            </a:r>
            <a:r>
              <a:rPr lang="zh-CN" altLang="en-US" sz="2000" b="1" dirty="0">
                <a:latin typeface="微软雅黑" panose="020B0503020204020204" charset="-122"/>
                <a:ea typeface="微软雅黑" panose="020B0503020204020204" charset="-122"/>
              </a:rPr>
              <a:t>交流</a:t>
            </a:r>
            <a:r>
              <a:rPr lang="zh-CN" altLang="zh-CN" sz="2000" b="1" dirty="0">
                <a:latin typeface="微软雅黑" panose="020B0503020204020204" charset="-122"/>
                <a:ea typeface="微软雅黑" panose="020B0503020204020204" charset="-122"/>
              </a:rPr>
              <a:t>，文件分享，消息提醒</a:t>
            </a:r>
            <a:r>
              <a:rPr lang="zh-CN" altLang="zh-CN" sz="2000" dirty="0">
                <a:latin typeface="微软雅黑" panose="020B0503020204020204" charset="-122"/>
                <a:ea typeface="微软雅黑" panose="020B0503020204020204" charset="-122"/>
              </a:rPr>
              <a:t>等功能于一身的软件。</a:t>
            </a:r>
          </a:p>
        </p:txBody>
      </p:sp>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上下文图</a:t>
            </a:r>
          </a:p>
        </p:txBody>
      </p:sp>
      <p:sp>
        <p:nvSpPr>
          <p:cNvPr id="2" name="文本框 1"/>
          <p:cNvSpPr txBox="1"/>
          <p:nvPr/>
        </p:nvSpPr>
        <p:spPr>
          <a:xfrm>
            <a:off x="789305" y="1085850"/>
            <a:ext cx="9946005" cy="4054475"/>
          </a:xfrm>
          <a:prstGeom prst="rect">
            <a:avLst/>
          </a:prstGeom>
          <a:noFill/>
        </p:spPr>
        <p:txBody>
          <a:bodyPr wrap="square" rtlCol="0">
            <a:noAutofit/>
          </a:bodyPr>
          <a:lstStyle/>
          <a:p>
            <a:pPr indent="457200"/>
            <a:endParaRPr lang="zh-CN" altLang="en-US"/>
          </a:p>
        </p:txBody>
      </p:sp>
      <p:pic>
        <p:nvPicPr>
          <p:cNvPr id="7" name="图片 6"/>
          <p:cNvPicPr>
            <a:picLocks noChangeAspect="1"/>
          </p:cNvPicPr>
          <p:nvPr>
            <p:custDataLst>
              <p:tags r:id="rId1"/>
            </p:custDataLst>
          </p:nvPr>
        </p:nvPicPr>
        <p:blipFill>
          <a:blip r:embed="rId6"/>
          <a:stretch>
            <a:fillRect/>
          </a:stretch>
        </p:blipFill>
        <p:spPr>
          <a:xfrm>
            <a:off x="1143840" y="1085556"/>
            <a:ext cx="5239486" cy="4094139"/>
          </a:xfrm>
          <a:prstGeom prst="rect">
            <a:avLst/>
          </a:prstGeom>
        </p:spPr>
      </p:pic>
      <p:sp>
        <p:nvSpPr>
          <p:cNvPr id="3" name="文本框 2"/>
          <p:cNvSpPr txBox="1"/>
          <p:nvPr>
            <p:custDataLst>
              <p:tags r:id="rId2"/>
            </p:custDataLst>
          </p:nvPr>
        </p:nvSpPr>
        <p:spPr>
          <a:xfrm>
            <a:off x="7497591" y="2023286"/>
            <a:ext cx="3395870" cy="1526187"/>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范围：</a:t>
            </a:r>
            <a:r>
              <a:rPr lang="zh-CN" altLang="en-US" sz="1600" dirty="0">
                <a:solidFill>
                  <a:schemeClr val="tx1">
                    <a:lumMod val="75000"/>
                    <a:lumOff val="25000"/>
                  </a:schemeClr>
                </a:solidFill>
                <a:latin typeface="微软雅黑" panose="020B0503020204020204" charset="-122"/>
                <a:ea typeface="微软雅黑" panose="020B0503020204020204" charset="-122"/>
              </a:rPr>
              <a:t>浙大城市学院全体师生</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a:p>
            <a:pPr>
              <a:lnSpc>
                <a:spcPct val="150000"/>
              </a:lnSpc>
              <a:buClr>
                <a:srgbClr val="3992DB"/>
              </a:buClr>
            </a:pPr>
            <a:r>
              <a:rPr lang="zh-CN" altLang="en-US" sz="1600" b="1" i="0" dirty="0">
                <a:solidFill>
                  <a:schemeClr val="tx1">
                    <a:lumMod val="75000"/>
                    <a:lumOff val="25000"/>
                  </a:schemeClr>
                </a:solidFill>
                <a:effectLst/>
                <a:latin typeface="微软雅黑" panose="020B0503020204020204" charset="-122"/>
                <a:ea typeface="微软雅黑" panose="020B0503020204020204" charset="-122"/>
              </a:rPr>
              <a:t>用户群分类：</a:t>
            </a:r>
            <a:r>
              <a:rPr lang="zh-CN" altLang="en-US" sz="1600" b="0" i="0" dirty="0">
                <a:solidFill>
                  <a:schemeClr val="tx1">
                    <a:lumMod val="75000"/>
                    <a:lumOff val="25000"/>
                  </a:schemeClr>
                </a:solidFill>
                <a:effectLst/>
                <a:latin typeface="微软雅黑" panose="020B0503020204020204" charset="-122"/>
                <a:ea typeface="微软雅黑" panose="020B0503020204020204" charset="-122"/>
              </a:rPr>
              <a:t>学生</a:t>
            </a:r>
            <a:r>
              <a:rPr lang="en-US" altLang="zh-CN" sz="1600" b="0" i="0" dirty="0">
                <a:solidFill>
                  <a:schemeClr val="tx1">
                    <a:lumMod val="75000"/>
                    <a:lumOff val="25000"/>
                  </a:schemeClr>
                </a:solidFill>
                <a:effectLst/>
                <a:latin typeface="微软雅黑" panose="020B0503020204020204" charset="-122"/>
                <a:ea typeface="微软雅黑" panose="020B0503020204020204" charset="-122"/>
              </a:rPr>
              <a:t>/</a:t>
            </a:r>
            <a:r>
              <a:rPr lang="zh-CN" altLang="en-US" sz="1600" b="0" i="0" dirty="0">
                <a:solidFill>
                  <a:schemeClr val="tx1">
                    <a:lumMod val="75000"/>
                    <a:lumOff val="25000"/>
                  </a:schemeClr>
                </a:solidFill>
                <a:effectLst/>
                <a:latin typeface="微软雅黑" panose="020B0503020204020204" charset="-122"/>
                <a:ea typeface="微软雅黑" panose="020B0503020204020204" charset="-122"/>
              </a:rPr>
              <a:t>教师</a:t>
            </a:r>
            <a:r>
              <a:rPr lang="en-US" altLang="zh-CN" sz="1600" b="0" i="0" dirty="0">
                <a:solidFill>
                  <a:schemeClr val="tx1">
                    <a:lumMod val="75000"/>
                    <a:lumOff val="25000"/>
                  </a:schemeClr>
                </a:solidFill>
                <a:effectLst/>
                <a:latin typeface="微软雅黑" panose="020B0503020204020204" charset="-122"/>
                <a:ea typeface="微软雅黑" panose="020B0503020204020204" charset="-122"/>
              </a:rPr>
              <a:t>/</a:t>
            </a:r>
            <a:r>
              <a:rPr lang="zh-CN" altLang="en-US" sz="1600" b="0" i="0" dirty="0">
                <a:solidFill>
                  <a:schemeClr val="tx1">
                    <a:lumMod val="75000"/>
                    <a:lumOff val="25000"/>
                  </a:schemeClr>
                </a:solidFill>
                <a:effectLst/>
                <a:latin typeface="微软雅黑" panose="020B0503020204020204" charset="-122"/>
                <a:ea typeface="微软雅黑" panose="020B0503020204020204" charset="-122"/>
              </a:rPr>
              <a:t>管理员</a:t>
            </a:r>
            <a:endParaRPr lang="en-US" altLang="zh-CN" sz="1600" b="0" i="0" dirty="0">
              <a:solidFill>
                <a:schemeClr val="tx1">
                  <a:lumMod val="75000"/>
                  <a:lumOff val="25000"/>
                </a:schemeClr>
              </a:solidFill>
              <a:effectLst/>
              <a:latin typeface="微软雅黑" panose="020B0503020204020204" charset="-122"/>
              <a:ea typeface="微软雅黑" panose="020B0503020204020204" charset="-122"/>
            </a:endParaRPr>
          </a:p>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实现形式：</a:t>
            </a:r>
            <a:r>
              <a:rPr lang="en-US" altLang="zh-CN" sz="1600" dirty="0">
                <a:solidFill>
                  <a:schemeClr val="tx1">
                    <a:lumMod val="75000"/>
                    <a:lumOff val="25000"/>
                  </a:schemeClr>
                </a:solidFill>
                <a:latin typeface="微软雅黑" panose="020B0503020204020204" charset="-122"/>
                <a:ea typeface="微软雅黑" panose="020B0503020204020204" charset="-122"/>
              </a:rPr>
              <a:t>App</a:t>
            </a:r>
            <a:endParaRPr lang="en-US" altLang="zh-CN" sz="1600" b="0" i="0" dirty="0">
              <a:solidFill>
                <a:srgbClr val="333333"/>
              </a:solidFill>
              <a:effectLst/>
              <a:latin typeface="Helvetica Neue"/>
            </a:endParaRPr>
          </a:p>
          <a:p>
            <a:pPr>
              <a:lnSpc>
                <a:spcPct val="150000"/>
              </a:lnSpc>
              <a:buClr>
                <a:srgbClr val="3992DB"/>
              </a:buClr>
            </a:pP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sp>
        <p:nvSpPr>
          <p:cNvPr id="4" name="文本框 3"/>
          <p:cNvSpPr txBox="1"/>
          <p:nvPr>
            <p:custDataLst>
              <p:tags r:id="rId3"/>
            </p:custDataLst>
          </p:nvPr>
        </p:nvSpPr>
        <p:spPr>
          <a:xfrm>
            <a:off x="3575720" y="5733408"/>
            <a:ext cx="5040560" cy="369332"/>
          </a:xfrm>
          <a:prstGeom prst="rect">
            <a:avLst/>
          </a:prstGeom>
          <a:noFill/>
        </p:spPr>
        <p:txBody>
          <a:bodyPr wrap="square">
            <a:spAutoFit/>
          </a:bodyPr>
          <a:lstStyle/>
          <a:p>
            <a:r>
              <a:rPr lang="zh-CN" altLang="en-US" sz="1800" dirty="0">
                <a:solidFill>
                  <a:schemeClr val="accent5">
                    <a:lumMod val="75000"/>
                  </a:schemeClr>
                </a:solidFill>
                <a:latin typeface="微软雅黑" panose="020B0503020204020204" charset="-122"/>
                <a:ea typeface="微软雅黑" panose="020B0503020204020204" charset="-122"/>
              </a:rPr>
              <a:t>详情见</a:t>
            </a:r>
            <a:r>
              <a:rPr lang="en-US" altLang="zh-CN" sz="1800" dirty="0">
                <a:solidFill>
                  <a:schemeClr val="accent5">
                    <a:lumMod val="75000"/>
                  </a:schemeClr>
                </a:solidFill>
                <a:latin typeface="微软雅黑" panose="020B0503020204020204" charset="-122"/>
                <a:ea typeface="微软雅黑" panose="020B0503020204020204" charset="-122"/>
              </a:rPr>
              <a:t>《SRA2023-G17-</a:t>
            </a:r>
            <a:r>
              <a:rPr lang="zh-CN" altLang="en-US" dirty="0">
                <a:solidFill>
                  <a:schemeClr val="accent5">
                    <a:lumMod val="75000"/>
                  </a:schemeClr>
                </a:solidFill>
                <a:latin typeface="微软雅黑" panose="020B0503020204020204" charset="-122"/>
                <a:ea typeface="微软雅黑" panose="020B0503020204020204" charset="-122"/>
              </a:rPr>
              <a:t>项目愿景与范围文档</a:t>
            </a:r>
            <a:r>
              <a:rPr lang="en-US" altLang="zh-CN" sz="1800" dirty="0">
                <a:solidFill>
                  <a:schemeClr val="accent5">
                    <a:lumMod val="75000"/>
                  </a:schemeClr>
                </a:solidFill>
                <a:latin typeface="微软雅黑" panose="020B0503020204020204" charset="-122"/>
                <a:ea typeface="微软雅黑" panose="020B0503020204020204" charset="-122"/>
              </a:rPr>
              <a:t>》</a:t>
            </a:r>
            <a:endParaRPr lang="zh-CN" altLang="en-US" dirty="0"/>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rot="2700000">
            <a:off x="4576587" y="-233180"/>
            <a:ext cx="2916704" cy="2916704"/>
          </a:xfrm>
          <a:prstGeom prst="roundRect">
            <a:avLst/>
          </a:prstGeom>
          <a:solidFill>
            <a:schemeClr val="bg1"/>
          </a:solidFill>
          <a:ln w="25400">
            <a:no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0" name="圆角矩形 19"/>
          <p:cNvSpPr/>
          <p:nvPr/>
        </p:nvSpPr>
        <p:spPr>
          <a:xfrm rot="2700000">
            <a:off x="4730361" y="-79406"/>
            <a:ext cx="2609154" cy="2609154"/>
          </a:xfrm>
          <a:prstGeom prst="roundRect">
            <a:avLst/>
          </a:prstGeom>
          <a:solidFill>
            <a:srgbClr val="1C50A2"/>
          </a:solidFill>
          <a:ln w="3175">
            <a:noFill/>
            <a:prstDash val="solid"/>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1" name="矩形 20"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4343532" y="496909"/>
            <a:ext cx="3476596" cy="1200329"/>
          </a:xfrm>
          <a:prstGeom prst="rect">
            <a:avLst/>
          </a:prstGeom>
          <a:ln>
            <a:noFill/>
          </a:ln>
        </p:spPr>
        <p:txBody>
          <a:bodyPr wrap="square">
            <a:spAutoFit/>
          </a:bodyPr>
          <a:lstStyle/>
          <a:p>
            <a:pPr algn="ctr"/>
            <a:r>
              <a:rPr lang="zh-CN" altLang="en-US" sz="7200" b="1" dirty="0">
                <a:solidFill>
                  <a:schemeClr val="bg1"/>
                </a:solidFill>
                <a:cs typeface="+mn-ea"/>
                <a:sym typeface="+mn-lt"/>
              </a:rPr>
              <a:t>目录</a:t>
            </a:r>
            <a:endParaRPr lang="en-US" altLang="zh-CN" sz="7200" b="1" dirty="0">
              <a:solidFill>
                <a:schemeClr val="bg1"/>
              </a:solidFill>
              <a:cs typeface="+mn-ea"/>
              <a:sym typeface="+mn-lt"/>
            </a:endParaRPr>
          </a:p>
        </p:txBody>
      </p:sp>
      <p:sp>
        <p:nvSpPr>
          <p:cNvPr id="29" name="矩形 28"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4343532" y="1621308"/>
            <a:ext cx="3476592" cy="369332"/>
          </a:xfrm>
          <a:prstGeom prst="rect">
            <a:avLst/>
          </a:prstGeom>
          <a:ln>
            <a:noFill/>
          </a:ln>
        </p:spPr>
        <p:txBody>
          <a:bodyPr wrap="square">
            <a:spAutoFit/>
          </a:bodyPr>
          <a:lstStyle/>
          <a:p>
            <a:pPr algn="ctr"/>
            <a:r>
              <a:rPr lang="en-US" altLang="zh-CN" dirty="0">
                <a:solidFill>
                  <a:schemeClr val="bg1"/>
                </a:solidFill>
                <a:latin typeface="+mj-ea"/>
                <a:ea typeface="+mj-ea"/>
                <a:cs typeface="+mn-ea"/>
                <a:sym typeface="+mn-lt"/>
              </a:rPr>
              <a:t>CONTENTS</a:t>
            </a:r>
          </a:p>
        </p:txBody>
      </p:sp>
      <p:sp>
        <p:nvSpPr>
          <p:cNvPr id="30" name="椭圆 29"/>
          <p:cNvSpPr/>
          <p:nvPr/>
        </p:nvSpPr>
        <p:spPr>
          <a:xfrm>
            <a:off x="3114701" y="3441965"/>
            <a:ext cx="789789" cy="78978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effectLst>
                  <a:outerShdw blurRad="38100" dist="38100" dir="2700000" algn="tl">
                    <a:srgbClr val="000000">
                      <a:alpha val="43137"/>
                    </a:srgbClr>
                  </a:outerShdw>
                </a:effectLst>
                <a:latin typeface="+mn-ea"/>
                <a:cs typeface="+mn-ea"/>
                <a:sym typeface="+mn-lt"/>
              </a:rPr>
              <a:t>01</a:t>
            </a:r>
            <a:endParaRPr lang="zh-CN" altLang="en-US" sz="2400" b="1" dirty="0">
              <a:effectLst>
                <a:outerShdw blurRad="38100" dist="38100" dir="2700000" algn="tl">
                  <a:srgbClr val="000000">
                    <a:alpha val="43137"/>
                  </a:srgbClr>
                </a:outerShdw>
              </a:effectLst>
              <a:latin typeface="+mn-ea"/>
              <a:cs typeface="+mn-ea"/>
              <a:sym typeface="+mn-lt"/>
            </a:endParaRPr>
          </a:p>
        </p:txBody>
      </p:sp>
      <p:sp>
        <p:nvSpPr>
          <p:cNvPr id="38" name="椭圆 37"/>
          <p:cNvSpPr/>
          <p:nvPr/>
        </p:nvSpPr>
        <p:spPr>
          <a:xfrm>
            <a:off x="5770404" y="3441965"/>
            <a:ext cx="789789" cy="78978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effectLst>
                  <a:outerShdw blurRad="38100" dist="38100" dir="2700000" algn="tl">
                    <a:srgbClr val="000000">
                      <a:alpha val="43137"/>
                    </a:srgbClr>
                  </a:outerShdw>
                </a:effectLst>
                <a:latin typeface="+mn-ea"/>
                <a:cs typeface="+mn-ea"/>
                <a:sym typeface="+mn-lt"/>
              </a:rPr>
              <a:t>02</a:t>
            </a:r>
            <a:endParaRPr lang="zh-CN" altLang="en-US" sz="2400" b="1" dirty="0">
              <a:effectLst>
                <a:outerShdw blurRad="38100" dist="38100" dir="2700000" algn="tl">
                  <a:srgbClr val="000000">
                    <a:alpha val="43137"/>
                  </a:srgbClr>
                </a:outerShdw>
              </a:effectLst>
              <a:latin typeface="+mn-ea"/>
              <a:cs typeface="+mn-ea"/>
              <a:sym typeface="+mn-lt"/>
            </a:endParaRPr>
          </a:p>
        </p:txBody>
      </p:sp>
      <p:sp>
        <p:nvSpPr>
          <p:cNvPr id="42" name="椭圆 41"/>
          <p:cNvSpPr/>
          <p:nvPr/>
        </p:nvSpPr>
        <p:spPr>
          <a:xfrm>
            <a:off x="8426107" y="3441965"/>
            <a:ext cx="789789" cy="78978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effectLst>
                  <a:outerShdw blurRad="38100" dist="38100" dir="2700000" algn="tl">
                    <a:srgbClr val="000000">
                      <a:alpha val="43137"/>
                    </a:srgbClr>
                  </a:outerShdw>
                </a:effectLst>
                <a:latin typeface="+mn-ea"/>
                <a:cs typeface="+mn-ea"/>
                <a:sym typeface="+mn-lt"/>
              </a:rPr>
              <a:t>03</a:t>
            </a:r>
            <a:endParaRPr lang="zh-CN" altLang="en-US" sz="2400" b="1" dirty="0">
              <a:effectLst>
                <a:outerShdw blurRad="38100" dist="38100" dir="2700000" algn="tl">
                  <a:srgbClr val="000000">
                    <a:alpha val="43137"/>
                  </a:srgbClr>
                </a:outerShdw>
              </a:effectLst>
              <a:latin typeface="+mn-ea"/>
              <a:cs typeface="+mn-ea"/>
              <a:sym typeface="+mn-lt"/>
            </a:endParaRPr>
          </a:p>
        </p:txBody>
      </p:sp>
      <p:sp>
        <p:nvSpPr>
          <p:cNvPr id="14" name="文本框 9"/>
          <p:cNvSpPr txBox="1"/>
          <p:nvPr/>
        </p:nvSpPr>
        <p:spPr>
          <a:xfrm>
            <a:off x="2490423" y="4584545"/>
            <a:ext cx="2102061" cy="374650"/>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buClrTx/>
              <a:buSzTx/>
              <a:buFontTx/>
            </a:pPr>
            <a:r>
              <a:rPr lang="zh-CN" altLang="en-US" sz="2000" b="1" dirty="0">
                <a:solidFill>
                  <a:srgbClr val="1C50A2"/>
                </a:solidFill>
                <a:ea typeface="微软雅黑" panose="020B0503020204020204" charset="-122"/>
                <a:cs typeface="微软雅黑" panose="020B0503020204020204" charset="-122"/>
                <a:sym typeface="+mn-ea"/>
              </a:rPr>
              <a:t>项目文档</a:t>
            </a:r>
          </a:p>
        </p:txBody>
      </p:sp>
      <p:sp>
        <p:nvSpPr>
          <p:cNvPr id="15" name="文本框 9"/>
          <p:cNvSpPr txBox="1"/>
          <p:nvPr/>
        </p:nvSpPr>
        <p:spPr>
          <a:xfrm>
            <a:off x="5109790" y="4584545"/>
            <a:ext cx="2102061" cy="374650"/>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r>
              <a:rPr lang="zh-CN" altLang="en-US" sz="2000" b="1" dirty="0">
                <a:solidFill>
                  <a:srgbClr val="1C50A2"/>
                </a:solidFill>
                <a:ea typeface="微软雅黑" panose="020B0503020204020204" charset="-122"/>
                <a:cs typeface="微软雅黑" panose="020B0503020204020204" charset="-122"/>
                <a:sym typeface="+mn-lt"/>
              </a:rPr>
              <a:t>项目原型</a:t>
            </a:r>
          </a:p>
        </p:txBody>
      </p:sp>
      <p:sp>
        <p:nvSpPr>
          <p:cNvPr id="17" name="文本框 9"/>
          <p:cNvSpPr txBox="1"/>
          <p:nvPr/>
        </p:nvSpPr>
        <p:spPr>
          <a:xfrm>
            <a:off x="7770135" y="4498820"/>
            <a:ext cx="2102061" cy="682625"/>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r>
              <a:rPr lang="zh-CN" altLang="en-US" sz="2000" b="1" dirty="0">
                <a:solidFill>
                  <a:srgbClr val="1C50A2"/>
                </a:solidFill>
                <a:ea typeface="微软雅黑" panose="020B0503020204020204" charset="-122"/>
                <a:cs typeface="微软雅黑" panose="020B0503020204020204" charset="-122"/>
                <a:sym typeface="+mn-lt"/>
              </a:rPr>
              <a:t>小组分工和参考文献</a:t>
            </a:r>
            <a:endParaRPr lang="en-US" altLang="zh-CN" sz="2000" b="1" dirty="0">
              <a:solidFill>
                <a:srgbClr val="1C50A2"/>
              </a:solidFill>
              <a:ea typeface="微软雅黑" panose="020B0503020204020204" charset="-122"/>
              <a:cs typeface="微软雅黑" panose="020B0503020204020204" charset="-122"/>
              <a:sym typeface="+mn-lt"/>
            </a:endParaRPr>
          </a:p>
        </p:txBody>
      </p:sp>
      <p:sp>
        <p:nvSpPr>
          <p:cNvPr id="9" name="文本框 8"/>
          <p:cNvSpPr txBox="1"/>
          <p:nvPr/>
        </p:nvSpPr>
        <p:spPr>
          <a:xfrm>
            <a:off x="7235825" y="3088640"/>
            <a:ext cx="4064000" cy="368300"/>
          </a:xfrm>
          <a:prstGeom prst="rect">
            <a:avLst/>
          </a:prstGeom>
          <a:noFill/>
        </p:spPr>
        <p:txBody>
          <a:bodyPr wrap="square" rtlCol="0">
            <a:spAutoFit/>
          </a:bodyPr>
          <a:lstStyle/>
          <a:p>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animEffect transition="in" filter="fade">
                                      <p:cBhvr>
                                        <p:cTn id="17" dur="500"/>
                                        <p:tgtEl>
                                          <p:spTgt spid="21"/>
                                        </p:tgtEl>
                                      </p:cBhvr>
                                    </p:animEffect>
                                  </p:childTnLst>
                                </p:cTn>
                              </p:par>
                              <p:par>
                                <p:cTn id="18" presetID="53" presetClass="entr" presetSubtype="16" fill="hold" grpId="0" nodeType="withEffect">
                                  <p:stCondLst>
                                    <p:cond delay="750"/>
                                  </p:stCondLst>
                                  <p:childTnLst>
                                    <p:set>
                                      <p:cBhvr>
                                        <p:cTn id="19" dur="1" fill="hold">
                                          <p:stCondLst>
                                            <p:cond delay="0"/>
                                          </p:stCondLst>
                                        </p:cTn>
                                        <p:tgtEl>
                                          <p:spTgt spid="29"/>
                                        </p:tgtEl>
                                        <p:attrNameLst>
                                          <p:attrName>style.visibility</p:attrName>
                                        </p:attrNameLst>
                                      </p:cBhvr>
                                      <p:to>
                                        <p:strVal val="visible"/>
                                      </p:to>
                                    </p:set>
                                    <p:anim calcmode="lin" valueType="num">
                                      <p:cBhvr>
                                        <p:cTn id="20" dur="500" fill="hold"/>
                                        <p:tgtEl>
                                          <p:spTgt spid="29"/>
                                        </p:tgtEl>
                                        <p:attrNameLst>
                                          <p:attrName>ppt_w</p:attrName>
                                        </p:attrNameLst>
                                      </p:cBhvr>
                                      <p:tavLst>
                                        <p:tav tm="0">
                                          <p:val>
                                            <p:fltVal val="0"/>
                                          </p:val>
                                        </p:tav>
                                        <p:tav tm="100000">
                                          <p:val>
                                            <p:strVal val="#ppt_w"/>
                                          </p:val>
                                        </p:tav>
                                      </p:tavLst>
                                    </p:anim>
                                    <p:anim calcmode="lin" valueType="num">
                                      <p:cBhvr>
                                        <p:cTn id="21" dur="500" fill="hold"/>
                                        <p:tgtEl>
                                          <p:spTgt spid="29"/>
                                        </p:tgtEl>
                                        <p:attrNameLst>
                                          <p:attrName>ppt_h</p:attrName>
                                        </p:attrNameLst>
                                      </p:cBhvr>
                                      <p:tavLst>
                                        <p:tav tm="0">
                                          <p:val>
                                            <p:fltVal val="0"/>
                                          </p:val>
                                        </p:tav>
                                        <p:tav tm="100000">
                                          <p:val>
                                            <p:strVal val="#ppt_h"/>
                                          </p:val>
                                        </p:tav>
                                      </p:tavLst>
                                    </p:anim>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0" grpId="0" bldLvl="0" animBg="1"/>
      <p:bldP spid="21"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用户群划分</a:t>
            </a:r>
          </a:p>
        </p:txBody>
      </p:sp>
      <p:graphicFrame>
        <p:nvGraphicFramePr>
          <p:cNvPr id="6" name="表格 5"/>
          <p:cNvGraphicFramePr>
            <a:graphicFrameLocks noGrp="1"/>
          </p:cNvGraphicFramePr>
          <p:nvPr>
            <p:custDataLst>
              <p:tags r:id="rId1"/>
            </p:custDataLst>
          </p:nvPr>
        </p:nvGraphicFramePr>
        <p:xfrm>
          <a:off x="1362710" y="1148080"/>
          <a:ext cx="9204960" cy="5213985"/>
        </p:xfrm>
        <a:graphic>
          <a:graphicData uri="http://schemas.openxmlformats.org/drawingml/2006/table">
            <a:tbl>
              <a:tblPr firstRow="1" firstCol="1" bandRow="1">
                <a:tableStyleId>{5C22544A-7EE6-4342-B048-85BDC9FD1C3A}</a:tableStyleId>
              </a:tblPr>
              <a:tblGrid>
                <a:gridCol w="1556385">
                  <a:extLst>
                    <a:ext uri="{9D8B030D-6E8A-4147-A177-3AD203B41FA5}">
                      <a16:colId xmlns:a16="http://schemas.microsoft.com/office/drawing/2014/main" val="20000"/>
                    </a:ext>
                  </a:extLst>
                </a:gridCol>
                <a:gridCol w="2965450">
                  <a:extLst>
                    <a:ext uri="{9D8B030D-6E8A-4147-A177-3AD203B41FA5}">
                      <a16:colId xmlns:a16="http://schemas.microsoft.com/office/drawing/2014/main" val="20001"/>
                    </a:ext>
                  </a:extLst>
                </a:gridCol>
                <a:gridCol w="4683125">
                  <a:extLst>
                    <a:ext uri="{9D8B030D-6E8A-4147-A177-3AD203B41FA5}">
                      <a16:colId xmlns:a16="http://schemas.microsoft.com/office/drawing/2014/main" val="20002"/>
                    </a:ext>
                  </a:extLst>
                </a:gridCol>
              </a:tblGrid>
              <a:tr h="347345">
                <a:tc>
                  <a:txBody>
                    <a:bodyPr/>
                    <a:lstStyle/>
                    <a:p>
                      <a:pPr algn="just">
                        <a:lnSpc>
                          <a:spcPct val="150000"/>
                        </a:lnSpc>
                      </a:pPr>
                      <a:r>
                        <a:rPr lang="zh-CN" sz="1400" kern="100" dirty="0">
                          <a:effectLst/>
                          <a:latin typeface="Arial Black" panose="020B0A04020102020204" pitchFamily="34" charset="0"/>
                          <a:ea typeface="+mj-ea"/>
                        </a:rPr>
                        <a:t>名称</a:t>
                      </a:r>
                    </a:p>
                  </a:txBody>
                  <a:tcPr marL="50580" marR="50580" marT="0" marB="0"/>
                </a:tc>
                <a:tc>
                  <a:txBody>
                    <a:bodyPr/>
                    <a:lstStyle/>
                    <a:p>
                      <a:pPr algn="just">
                        <a:lnSpc>
                          <a:spcPct val="150000"/>
                        </a:lnSpc>
                      </a:pPr>
                      <a:r>
                        <a:rPr lang="zh-CN" sz="1400" kern="100">
                          <a:effectLst/>
                          <a:latin typeface="Arial Black" panose="020B0A04020102020204" pitchFamily="34" charset="0"/>
                          <a:ea typeface="+mj-ea"/>
                        </a:rPr>
                        <a:t>个数</a:t>
                      </a:r>
                    </a:p>
                  </a:txBody>
                  <a:tcPr marL="50580" marR="50580" marT="0" marB="0"/>
                </a:tc>
                <a:tc>
                  <a:txBody>
                    <a:bodyPr/>
                    <a:lstStyle/>
                    <a:p>
                      <a:pPr algn="just">
                        <a:lnSpc>
                          <a:spcPct val="150000"/>
                        </a:lnSpc>
                      </a:pPr>
                      <a:r>
                        <a:rPr lang="zh-CN" sz="1400" kern="100">
                          <a:effectLst/>
                          <a:latin typeface="Arial Black" panose="020B0A04020102020204" pitchFamily="34" charset="0"/>
                          <a:ea typeface="+mj-ea"/>
                        </a:rPr>
                        <a:t>描述</a:t>
                      </a:r>
                    </a:p>
                  </a:txBody>
                  <a:tcPr marL="50580" marR="50580" marT="0" marB="0"/>
                </a:tc>
                <a:extLst>
                  <a:ext uri="{0D108BD9-81ED-4DB2-BD59-A6C34878D82A}">
                    <a16:rowId xmlns:a16="http://schemas.microsoft.com/office/drawing/2014/main" val="10000"/>
                  </a:ext>
                </a:extLst>
              </a:tr>
              <a:tr h="1737995">
                <a:tc>
                  <a:txBody>
                    <a:bodyPr/>
                    <a:lstStyle/>
                    <a:p>
                      <a:pPr algn="just">
                        <a:lnSpc>
                          <a:spcPct val="150000"/>
                        </a:lnSpc>
                      </a:pPr>
                      <a:r>
                        <a:rPr lang="zh-CN" sz="1400" kern="100" dirty="0">
                          <a:effectLst/>
                          <a:latin typeface="Arial Black" panose="020B0A04020102020204" pitchFamily="34" charset="0"/>
                          <a:ea typeface="+mj-ea"/>
                        </a:rPr>
                        <a:t>学生</a:t>
                      </a:r>
                      <a:r>
                        <a:rPr lang="en-US" sz="1400" kern="100" dirty="0">
                          <a:effectLst/>
                          <a:latin typeface="Arial Black" panose="020B0A04020102020204" pitchFamily="34" charset="0"/>
                          <a:ea typeface="+mj-ea"/>
                        </a:rPr>
                        <a:t>(</a:t>
                      </a:r>
                      <a:r>
                        <a:rPr lang="zh-CN" sz="1400" kern="100" dirty="0">
                          <a:effectLst/>
                          <a:latin typeface="Arial Black" panose="020B0A04020102020204" pitchFamily="34" charset="0"/>
                          <a:ea typeface="+mj-ea"/>
                        </a:rPr>
                        <a:t>受优待的</a:t>
                      </a:r>
                      <a:r>
                        <a:rPr lang="en-US" sz="1400" kern="100" dirty="0">
                          <a:effectLst/>
                          <a:latin typeface="Arial Black" panose="020B0A04020102020204" pitchFamily="34" charset="0"/>
                          <a:ea typeface="+mj-ea"/>
                        </a:rPr>
                        <a:t>)</a:t>
                      </a:r>
                      <a:endParaRPr lang="zh-CN" sz="1400" kern="100" dirty="0">
                        <a:effectLst/>
                        <a:latin typeface="Arial Black" panose="020B0A04020102020204" pitchFamily="34" charset="0"/>
                        <a:ea typeface="+mj-ea"/>
                      </a:endParaRPr>
                    </a:p>
                  </a:txBody>
                  <a:tcPr marL="50580" marR="50580" marT="0" marB="0"/>
                </a:tc>
                <a:tc>
                  <a:txBody>
                    <a:bodyPr/>
                    <a:lstStyle/>
                    <a:p>
                      <a:pPr algn="just">
                        <a:lnSpc>
                          <a:spcPct val="150000"/>
                        </a:lnSpc>
                      </a:pPr>
                      <a:r>
                        <a:rPr lang="en-US" sz="1400" kern="100" dirty="0">
                          <a:effectLst/>
                          <a:latin typeface="Arial Black" panose="020B0A04020102020204" pitchFamily="34" charset="0"/>
                          <a:ea typeface="+mj-ea"/>
                        </a:rPr>
                        <a:t>300</a:t>
                      </a:r>
                      <a:r>
                        <a:rPr lang="zh-CN" sz="1400" kern="100" dirty="0">
                          <a:effectLst/>
                          <a:latin typeface="Arial Black" panose="020B0A04020102020204" pitchFamily="34" charset="0"/>
                          <a:ea typeface="+mj-ea"/>
                        </a:rPr>
                        <a:t>人左右，为浙大城市学院软件工程专业学生数。</a:t>
                      </a:r>
                      <a:r>
                        <a:rPr lang="en-US" sz="1400" kern="100" baseline="30000" dirty="0">
                          <a:effectLst/>
                          <a:latin typeface="Arial Black" panose="020B0A04020102020204" pitchFamily="34" charset="0"/>
                          <a:ea typeface="+mj-ea"/>
                        </a:rPr>
                        <a:t>[5]</a:t>
                      </a:r>
                      <a:endParaRPr lang="zh-CN" sz="1400" kern="100" dirty="0">
                        <a:effectLst/>
                        <a:latin typeface="Arial Black" panose="020B0A04020102020204" pitchFamily="34" charset="0"/>
                        <a:ea typeface="+mj-ea"/>
                      </a:endParaRPr>
                    </a:p>
                  </a:txBody>
                  <a:tcPr marL="50580" marR="50580" marT="0" marB="0"/>
                </a:tc>
                <a:tc>
                  <a:txBody>
                    <a:bodyPr/>
                    <a:lstStyle/>
                    <a:p>
                      <a:pPr algn="just">
                        <a:lnSpc>
                          <a:spcPct val="150000"/>
                        </a:lnSpc>
                      </a:pPr>
                      <a:r>
                        <a:rPr lang="zh-CN" sz="1400" kern="100" dirty="0">
                          <a:effectLst/>
                          <a:latin typeface="Arial Black" panose="020B0A04020102020204" pitchFamily="34" charset="0"/>
                          <a:ea typeface="+mj-ea"/>
                        </a:rPr>
                        <a:t>师生用户是易学</a:t>
                      </a:r>
                      <a:r>
                        <a:rPr lang="en-US" sz="1400" kern="100" dirty="0">
                          <a:effectLst/>
                          <a:latin typeface="Arial Black" panose="020B0A04020102020204" pitchFamily="34" charset="0"/>
                          <a:ea typeface="+mj-ea"/>
                        </a:rPr>
                        <a:t>e-</a:t>
                      </a:r>
                      <a:r>
                        <a:rPr lang="en-US" sz="1400" kern="100" dirty="0" err="1">
                          <a:effectLst/>
                          <a:latin typeface="Arial Black" panose="020B0A04020102020204" pitchFamily="34" charset="0"/>
                          <a:ea typeface="+mj-ea"/>
                        </a:rPr>
                        <a:t>learningAPP</a:t>
                      </a:r>
                      <a:r>
                        <a:rPr lang="zh-CN" sz="1400" kern="100" dirty="0">
                          <a:effectLst/>
                          <a:latin typeface="Arial Black" panose="020B0A04020102020204" pitchFamily="34" charset="0"/>
                          <a:ea typeface="+mj-ea"/>
                        </a:rPr>
                        <a:t>的主要目标用户，学生用户群体对于</a:t>
                      </a:r>
                      <a:r>
                        <a:rPr lang="en-US" sz="1400" kern="100" dirty="0">
                          <a:effectLst/>
                          <a:latin typeface="Arial Black" panose="020B0A04020102020204" pitchFamily="34" charset="0"/>
                          <a:ea typeface="+mj-ea"/>
                        </a:rPr>
                        <a:t>APP</a:t>
                      </a:r>
                      <a:r>
                        <a:rPr lang="zh-CN" sz="1400" kern="100" dirty="0">
                          <a:effectLst/>
                          <a:latin typeface="Arial Black" panose="020B0A04020102020204" pitchFamily="34" charset="0"/>
                          <a:ea typeface="+mj-ea"/>
                        </a:rPr>
                        <a:t>的课后辅助、社区功能有很强的需求，同时对于所使用的</a:t>
                      </a:r>
                      <a:r>
                        <a:rPr lang="en-US" sz="1400" kern="100" dirty="0">
                          <a:effectLst/>
                          <a:latin typeface="Arial Black" panose="020B0A04020102020204" pitchFamily="34" charset="0"/>
                          <a:ea typeface="+mj-ea"/>
                        </a:rPr>
                        <a:t>APP</a:t>
                      </a:r>
                      <a:r>
                        <a:rPr lang="zh-CN" sz="1400" kern="100" dirty="0">
                          <a:effectLst/>
                          <a:latin typeface="Arial Black" panose="020B0A04020102020204" pitchFamily="34" charset="0"/>
                          <a:ea typeface="+mj-ea"/>
                        </a:rPr>
                        <a:t>的界面美观程度和响应速度也有较高的要求，该类用户的满意程度，很大程度上影响了易学</a:t>
                      </a:r>
                      <a:r>
                        <a:rPr lang="en-US" sz="1400" kern="100" dirty="0">
                          <a:effectLst/>
                          <a:latin typeface="Arial Black" panose="020B0A04020102020204" pitchFamily="34" charset="0"/>
                          <a:ea typeface="+mj-ea"/>
                        </a:rPr>
                        <a:t>e-</a:t>
                      </a:r>
                      <a:r>
                        <a:rPr lang="en-US" sz="1400" kern="100" dirty="0" err="1">
                          <a:effectLst/>
                          <a:latin typeface="Arial Black" panose="020B0A04020102020204" pitchFamily="34" charset="0"/>
                          <a:ea typeface="+mj-ea"/>
                        </a:rPr>
                        <a:t>learningAPP</a:t>
                      </a:r>
                      <a:r>
                        <a:rPr lang="zh-CN" sz="1400" kern="100" dirty="0">
                          <a:effectLst/>
                          <a:latin typeface="Arial Black" panose="020B0A04020102020204" pitchFamily="34" charset="0"/>
                          <a:ea typeface="+mj-ea"/>
                        </a:rPr>
                        <a:t>后续的推广与使用。</a:t>
                      </a:r>
                    </a:p>
                  </a:txBody>
                  <a:tcPr marL="50580" marR="50580" marT="0" marB="0"/>
                </a:tc>
                <a:extLst>
                  <a:ext uri="{0D108BD9-81ED-4DB2-BD59-A6C34878D82A}">
                    <a16:rowId xmlns:a16="http://schemas.microsoft.com/office/drawing/2014/main" val="10001"/>
                  </a:ext>
                </a:extLst>
              </a:tr>
              <a:tr h="2085340">
                <a:tc>
                  <a:txBody>
                    <a:bodyPr/>
                    <a:lstStyle/>
                    <a:p>
                      <a:pPr algn="just">
                        <a:lnSpc>
                          <a:spcPct val="150000"/>
                        </a:lnSpc>
                      </a:pPr>
                      <a:r>
                        <a:rPr lang="zh-CN" sz="1400" kern="100">
                          <a:effectLst/>
                          <a:latin typeface="Arial Black" panose="020B0A04020102020204" pitchFamily="34" charset="0"/>
                          <a:ea typeface="+mj-ea"/>
                        </a:rPr>
                        <a:t>老师</a:t>
                      </a:r>
                      <a:r>
                        <a:rPr lang="en-US" sz="1400" kern="100">
                          <a:effectLst/>
                          <a:latin typeface="Arial Black" panose="020B0A04020102020204" pitchFamily="34" charset="0"/>
                          <a:ea typeface="+mj-ea"/>
                        </a:rPr>
                        <a:t>(</a:t>
                      </a:r>
                      <a:r>
                        <a:rPr lang="zh-CN" sz="1400" kern="100">
                          <a:effectLst/>
                          <a:latin typeface="Arial Black" panose="020B0A04020102020204" pitchFamily="34" charset="0"/>
                          <a:ea typeface="+mj-ea"/>
                        </a:rPr>
                        <a:t>受优待的</a:t>
                      </a:r>
                      <a:r>
                        <a:rPr lang="en-US" sz="1400" kern="100">
                          <a:effectLst/>
                          <a:latin typeface="Arial Black" panose="020B0A04020102020204" pitchFamily="34" charset="0"/>
                          <a:ea typeface="+mj-ea"/>
                        </a:rPr>
                        <a:t>)</a:t>
                      </a:r>
                      <a:endParaRPr lang="zh-CN" sz="1400" kern="100">
                        <a:effectLst/>
                        <a:latin typeface="Arial Black" panose="020B0A04020102020204" pitchFamily="34" charset="0"/>
                        <a:ea typeface="+mj-ea"/>
                      </a:endParaRPr>
                    </a:p>
                  </a:txBody>
                  <a:tcPr marL="50580" marR="50580" marT="0" marB="0"/>
                </a:tc>
                <a:tc>
                  <a:txBody>
                    <a:bodyPr/>
                    <a:lstStyle/>
                    <a:p>
                      <a:pPr algn="just">
                        <a:lnSpc>
                          <a:spcPct val="150000"/>
                        </a:lnSpc>
                      </a:pPr>
                      <a:r>
                        <a:rPr lang="en-US" sz="1400" kern="100" dirty="0">
                          <a:effectLst/>
                          <a:latin typeface="Arial Black" panose="020B0A04020102020204" pitchFamily="34" charset="0"/>
                          <a:ea typeface="+mj-ea"/>
                        </a:rPr>
                        <a:t>25</a:t>
                      </a:r>
                      <a:r>
                        <a:rPr lang="zh-CN" sz="1400" kern="100" dirty="0">
                          <a:effectLst/>
                          <a:latin typeface="Arial Black" panose="020B0A04020102020204" pitchFamily="34" charset="0"/>
                          <a:ea typeface="+mj-ea"/>
                        </a:rPr>
                        <a:t>人左右，为浙大城市学院软件工程专业教职工。</a:t>
                      </a:r>
                      <a:r>
                        <a:rPr lang="en-US" sz="1400" kern="100" baseline="30000" dirty="0">
                          <a:effectLst/>
                          <a:latin typeface="Arial Black" panose="020B0A04020102020204" pitchFamily="34" charset="0"/>
                          <a:ea typeface="+mj-ea"/>
                        </a:rPr>
                        <a:t>[5]</a:t>
                      </a:r>
                      <a:endParaRPr lang="zh-CN" sz="1400" kern="100" dirty="0">
                        <a:effectLst/>
                        <a:latin typeface="Arial Black" panose="020B0A04020102020204" pitchFamily="34" charset="0"/>
                        <a:ea typeface="+mj-ea"/>
                      </a:endParaRPr>
                    </a:p>
                  </a:txBody>
                  <a:tcPr marL="50580" marR="50580" marT="0" marB="0"/>
                </a:tc>
                <a:tc>
                  <a:txBody>
                    <a:bodyPr/>
                    <a:lstStyle/>
                    <a:p>
                      <a:pPr algn="just">
                        <a:lnSpc>
                          <a:spcPct val="150000"/>
                        </a:lnSpc>
                      </a:pPr>
                      <a:r>
                        <a:rPr lang="zh-CN" sz="1400" kern="100" dirty="0">
                          <a:effectLst/>
                          <a:latin typeface="Arial Black" panose="020B0A04020102020204" pitchFamily="34" charset="0"/>
                          <a:ea typeface="+mj-ea"/>
                        </a:rPr>
                        <a:t>师生用户是易学</a:t>
                      </a:r>
                      <a:r>
                        <a:rPr lang="en-US" sz="1400" kern="100" dirty="0">
                          <a:effectLst/>
                          <a:latin typeface="Arial Black" panose="020B0A04020102020204" pitchFamily="34" charset="0"/>
                          <a:ea typeface="+mj-ea"/>
                        </a:rPr>
                        <a:t>e-</a:t>
                      </a:r>
                      <a:r>
                        <a:rPr lang="en-US" sz="1400" kern="100" dirty="0" err="1">
                          <a:effectLst/>
                          <a:latin typeface="Arial Black" panose="020B0A04020102020204" pitchFamily="34" charset="0"/>
                          <a:ea typeface="+mj-ea"/>
                        </a:rPr>
                        <a:t>learningAPP</a:t>
                      </a:r>
                      <a:r>
                        <a:rPr lang="zh-CN" sz="1400" kern="100" dirty="0">
                          <a:effectLst/>
                          <a:latin typeface="Arial Black" panose="020B0A04020102020204" pitchFamily="34" charset="0"/>
                          <a:ea typeface="+mj-ea"/>
                        </a:rPr>
                        <a:t>的主要目标用户，教师用户群体对于</a:t>
                      </a:r>
                      <a:r>
                        <a:rPr lang="en-US" sz="1400" kern="100" dirty="0">
                          <a:effectLst/>
                          <a:latin typeface="Arial Black" panose="020B0A04020102020204" pitchFamily="34" charset="0"/>
                          <a:ea typeface="+mj-ea"/>
                        </a:rPr>
                        <a:t>APP</a:t>
                      </a:r>
                      <a:r>
                        <a:rPr lang="zh-CN" sz="1400" kern="100" dirty="0">
                          <a:effectLst/>
                          <a:latin typeface="Arial Black" panose="020B0A04020102020204" pitchFamily="34" charset="0"/>
                          <a:ea typeface="+mj-ea"/>
                        </a:rPr>
                        <a:t>的资源发布、社区功能、作业评审等有较高的需求，老师群体通过查看学生用户的发帖消息、作业评论，了解学生的学习状况有利于学生和老师进行更好的信息沟通。教师用户对界面的响应速度和易用程度有较高要求，一个快捷易用的界面能够受到该群体的青睐。</a:t>
                      </a:r>
                    </a:p>
                  </a:txBody>
                  <a:tcPr marL="50580" marR="50580" marT="0" marB="0"/>
                </a:tc>
                <a:extLst>
                  <a:ext uri="{0D108BD9-81ED-4DB2-BD59-A6C34878D82A}">
                    <a16:rowId xmlns:a16="http://schemas.microsoft.com/office/drawing/2014/main" val="10002"/>
                  </a:ext>
                </a:extLst>
              </a:tr>
              <a:tr h="1043305">
                <a:tc>
                  <a:txBody>
                    <a:bodyPr/>
                    <a:lstStyle/>
                    <a:p>
                      <a:pPr algn="just">
                        <a:lnSpc>
                          <a:spcPct val="150000"/>
                        </a:lnSpc>
                      </a:pPr>
                      <a:r>
                        <a:rPr lang="zh-CN" sz="1400" kern="100">
                          <a:effectLst/>
                          <a:latin typeface="Arial Black" panose="020B0A04020102020204" pitchFamily="34" charset="0"/>
                          <a:ea typeface="+mj-ea"/>
                        </a:rPr>
                        <a:t>系统管理员</a:t>
                      </a:r>
                    </a:p>
                  </a:txBody>
                  <a:tcPr marL="50580" marR="50580" marT="0" marB="0"/>
                </a:tc>
                <a:tc>
                  <a:txBody>
                    <a:bodyPr/>
                    <a:lstStyle/>
                    <a:p>
                      <a:pPr algn="just">
                        <a:lnSpc>
                          <a:spcPct val="150000"/>
                        </a:lnSpc>
                      </a:pPr>
                      <a:r>
                        <a:rPr lang="zh-CN" sz="1400" kern="100">
                          <a:effectLst/>
                          <a:latin typeface="Arial Black" panose="020B0A04020102020204" pitchFamily="34" charset="0"/>
                          <a:ea typeface="+mj-ea"/>
                        </a:rPr>
                        <a:t>大约</a:t>
                      </a:r>
                      <a:r>
                        <a:rPr lang="en-US" sz="1400" kern="100">
                          <a:effectLst/>
                          <a:latin typeface="Arial Black" panose="020B0A04020102020204" pitchFamily="34" charset="0"/>
                          <a:ea typeface="+mj-ea"/>
                        </a:rPr>
                        <a:t>5</a:t>
                      </a:r>
                      <a:r>
                        <a:rPr lang="zh-CN" sz="1400" kern="100">
                          <a:effectLst/>
                          <a:latin typeface="Arial Black" panose="020B0A04020102020204" pitchFamily="34" charset="0"/>
                          <a:ea typeface="+mj-ea"/>
                        </a:rPr>
                        <a:t>人左右</a:t>
                      </a:r>
                    </a:p>
                  </a:txBody>
                  <a:tcPr marL="50580" marR="50580" marT="0" marB="0"/>
                </a:tc>
                <a:tc>
                  <a:txBody>
                    <a:bodyPr/>
                    <a:lstStyle/>
                    <a:p>
                      <a:pPr algn="just">
                        <a:lnSpc>
                          <a:spcPct val="150000"/>
                        </a:lnSpc>
                      </a:pPr>
                      <a:r>
                        <a:rPr lang="zh-CN" sz="1400" kern="100" dirty="0">
                          <a:effectLst/>
                          <a:latin typeface="Arial Black" panose="020B0A04020102020204" pitchFamily="34" charset="0"/>
                          <a:ea typeface="+mj-ea"/>
                        </a:rPr>
                        <a:t>系统管理员主要用其用来管理易学</a:t>
                      </a:r>
                      <a:r>
                        <a:rPr lang="en-US" sz="1400" kern="100" dirty="0">
                          <a:effectLst/>
                          <a:latin typeface="Arial Black" panose="020B0A04020102020204" pitchFamily="34" charset="0"/>
                          <a:ea typeface="+mj-ea"/>
                        </a:rPr>
                        <a:t>e-</a:t>
                      </a:r>
                      <a:r>
                        <a:rPr lang="en-US" sz="1400" kern="100" dirty="0" err="1">
                          <a:effectLst/>
                          <a:latin typeface="Arial Black" panose="020B0A04020102020204" pitchFamily="34" charset="0"/>
                          <a:ea typeface="+mj-ea"/>
                        </a:rPr>
                        <a:t>learningAPP</a:t>
                      </a:r>
                      <a:r>
                        <a:rPr lang="zh-CN" sz="1400" kern="100" dirty="0">
                          <a:effectLst/>
                          <a:latin typeface="Arial Black" panose="020B0A04020102020204" pitchFamily="34" charset="0"/>
                          <a:ea typeface="+mj-ea"/>
                        </a:rPr>
                        <a:t>的内容，如后台各类用户的详细数据与信息，社区的发帖内容等。 </a:t>
                      </a:r>
                    </a:p>
                  </a:txBody>
                  <a:tcPr marL="50580" marR="50580" marT="0" marB="0"/>
                </a:tc>
                <a:extLst>
                  <a:ext uri="{0D108BD9-81ED-4DB2-BD59-A6C34878D82A}">
                    <a16:rowId xmlns:a16="http://schemas.microsoft.com/office/drawing/2014/main" val="10003"/>
                  </a:ext>
                </a:extLst>
              </a:tr>
            </a:tbl>
          </a:graphicData>
        </a:graphic>
      </p:graphicFrame>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用户代表选择</a:t>
            </a:r>
          </a:p>
        </p:txBody>
      </p:sp>
      <p:graphicFrame>
        <p:nvGraphicFramePr>
          <p:cNvPr id="2" name="表格 1"/>
          <p:cNvGraphicFramePr>
            <a:graphicFrameLocks noGrp="1"/>
          </p:cNvGraphicFramePr>
          <p:nvPr>
            <p:custDataLst>
              <p:tags r:id="rId1"/>
            </p:custDataLst>
          </p:nvPr>
        </p:nvGraphicFramePr>
        <p:xfrm>
          <a:off x="1337287" y="902742"/>
          <a:ext cx="8915076" cy="5765914"/>
        </p:xfrm>
        <a:graphic>
          <a:graphicData uri="http://schemas.openxmlformats.org/drawingml/2006/table">
            <a:tbl>
              <a:tblPr firstRow="1" firstCol="1" bandRow="1">
                <a:tableStyleId>{5C22544A-7EE6-4342-B048-85BDC9FD1C3A}</a:tableStyleId>
              </a:tblPr>
              <a:tblGrid>
                <a:gridCol w="949413">
                  <a:extLst>
                    <a:ext uri="{9D8B030D-6E8A-4147-A177-3AD203B41FA5}">
                      <a16:colId xmlns:a16="http://schemas.microsoft.com/office/drawing/2014/main" val="20000"/>
                    </a:ext>
                  </a:extLst>
                </a:gridCol>
                <a:gridCol w="970700">
                  <a:extLst>
                    <a:ext uri="{9D8B030D-6E8A-4147-A177-3AD203B41FA5}">
                      <a16:colId xmlns:a16="http://schemas.microsoft.com/office/drawing/2014/main" val="20001"/>
                    </a:ext>
                  </a:extLst>
                </a:gridCol>
                <a:gridCol w="1102179">
                  <a:extLst>
                    <a:ext uri="{9D8B030D-6E8A-4147-A177-3AD203B41FA5}">
                      <a16:colId xmlns:a16="http://schemas.microsoft.com/office/drawing/2014/main" val="20002"/>
                    </a:ext>
                  </a:extLst>
                </a:gridCol>
                <a:gridCol w="1781853">
                  <a:extLst>
                    <a:ext uri="{9D8B030D-6E8A-4147-A177-3AD203B41FA5}">
                      <a16:colId xmlns:a16="http://schemas.microsoft.com/office/drawing/2014/main" val="20003"/>
                    </a:ext>
                  </a:extLst>
                </a:gridCol>
                <a:gridCol w="1869093">
                  <a:extLst>
                    <a:ext uri="{9D8B030D-6E8A-4147-A177-3AD203B41FA5}">
                      <a16:colId xmlns:a16="http://schemas.microsoft.com/office/drawing/2014/main" val="20004"/>
                    </a:ext>
                  </a:extLst>
                </a:gridCol>
                <a:gridCol w="2241838">
                  <a:extLst>
                    <a:ext uri="{9D8B030D-6E8A-4147-A177-3AD203B41FA5}">
                      <a16:colId xmlns:a16="http://schemas.microsoft.com/office/drawing/2014/main" val="20005"/>
                    </a:ext>
                  </a:extLst>
                </a:gridCol>
              </a:tblGrid>
              <a:tr h="376275">
                <a:tc>
                  <a:txBody>
                    <a:bodyPr/>
                    <a:lstStyle/>
                    <a:p>
                      <a:pPr algn="ctr"/>
                      <a:r>
                        <a:rPr lang="zh-CN" sz="1400" kern="100" dirty="0">
                          <a:effectLst/>
                          <a:latin typeface="微软雅黑" panose="020B0503020204020204" charset="-122"/>
                          <a:ea typeface="微软雅黑" panose="020B0503020204020204" charset="-122"/>
                        </a:rPr>
                        <a:t>用户类别</a:t>
                      </a:r>
                    </a:p>
                  </a:txBody>
                  <a:tcPr marL="43889" marR="43889" marT="0" marB="0"/>
                </a:tc>
                <a:tc>
                  <a:txBody>
                    <a:bodyPr/>
                    <a:lstStyle/>
                    <a:p>
                      <a:pPr algn="ctr"/>
                      <a:r>
                        <a:rPr lang="zh-CN" sz="1400" kern="100">
                          <a:effectLst/>
                          <a:latin typeface="微软雅黑" panose="020B0503020204020204" charset="-122"/>
                          <a:ea typeface="微软雅黑" panose="020B0503020204020204" charset="-122"/>
                        </a:rPr>
                        <a:t>用户姓名</a:t>
                      </a:r>
                    </a:p>
                  </a:txBody>
                  <a:tcPr marL="43889" marR="43889" marT="0" marB="0"/>
                </a:tc>
                <a:tc>
                  <a:txBody>
                    <a:bodyPr/>
                    <a:lstStyle/>
                    <a:p>
                      <a:pPr algn="ctr"/>
                      <a:r>
                        <a:rPr lang="zh-CN" sz="1400" kern="100">
                          <a:effectLst/>
                          <a:latin typeface="微软雅黑" panose="020B0503020204020204" charset="-122"/>
                          <a:ea typeface="微软雅黑" panose="020B0503020204020204" charset="-122"/>
                        </a:rPr>
                        <a:t>当前身份</a:t>
                      </a:r>
                    </a:p>
                  </a:txBody>
                  <a:tcPr marL="43889" marR="43889" marT="0" marB="0"/>
                </a:tc>
                <a:tc>
                  <a:txBody>
                    <a:bodyPr/>
                    <a:lstStyle/>
                    <a:p>
                      <a:pPr algn="ctr"/>
                      <a:r>
                        <a:rPr lang="zh-CN" sz="1400" kern="100">
                          <a:effectLst/>
                          <a:latin typeface="微软雅黑" panose="020B0503020204020204" charset="-122"/>
                          <a:ea typeface="微软雅黑" panose="020B0503020204020204" charset="-122"/>
                        </a:rPr>
                        <a:t>用户简介</a:t>
                      </a:r>
                    </a:p>
                  </a:txBody>
                  <a:tcPr marL="43889" marR="43889" marT="0" marB="0"/>
                </a:tc>
                <a:tc>
                  <a:txBody>
                    <a:bodyPr/>
                    <a:lstStyle/>
                    <a:p>
                      <a:pPr algn="ctr"/>
                      <a:r>
                        <a:rPr lang="zh-CN" sz="1400" kern="100" dirty="0">
                          <a:effectLst/>
                          <a:latin typeface="微软雅黑" panose="020B0503020204020204" charset="-122"/>
                          <a:ea typeface="微软雅黑" panose="020B0503020204020204" charset="-122"/>
                        </a:rPr>
                        <a:t>选择原因</a:t>
                      </a:r>
                    </a:p>
                  </a:txBody>
                  <a:tcPr marL="43889" marR="43889" marT="0" marB="0"/>
                </a:tc>
                <a:tc>
                  <a:txBody>
                    <a:bodyPr/>
                    <a:lstStyle/>
                    <a:p>
                      <a:pPr algn="ctr"/>
                      <a:r>
                        <a:rPr lang="zh-CN" sz="1400" kern="100">
                          <a:effectLst/>
                          <a:latin typeface="微软雅黑" panose="020B0503020204020204" charset="-122"/>
                          <a:ea typeface="微软雅黑" panose="020B0503020204020204" charset="-122"/>
                        </a:rPr>
                        <a:t>责任及义务</a:t>
                      </a:r>
                    </a:p>
                  </a:txBody>
                  <a:tcPr marL="43889" marR="43889" marT="0" marB="0"/>
                </a:tc>
                <a:extLst>
                  <a:ext uri="{0D108BD9-81ED-4DB2-BD59-A6C34878D82A}">
                    <a16:rowId xmlns:a16="http://schemas.microsoft.com/office/drawing/2014/main" val="10000"/>
                  </a:ext>
                </a:extLst>
              </a:tr>
              <a:tr h="1714885">
                <a:tc>
                  <a:txBody>
                    <a:bodyPr/>
                    <a:lstStyle/>
                    <a:p>
                      <a:pPr algn="ctr"/>
                      <a:r>
                        <a:rPr lang="zh-CN" sz="1400" kern="100" dirty="0">
                          <a:effectLst/>
                          <a:latin typeface="微软雅黑" panose="020B0503020204020204" charset="-122"/>
                          <a:ea typeface="微软雅黑" panose="020B0503020204020204" charset="-122"/>
                        </a:rPr>
                        <a:t>最终用户</a:t>
                      </a:r>
                    </a:p>
                  </a:txBody>
                  <a:tcPr marL="43889" marR="43889" marT="0" marB="0"/>
                </a:tc>
                <a:tc>
                  <a:txBody>
                    <a:bodyPr/>
                    <a:lstStyle/>
                    <a:p>
                      <a:pPr algn="ctr"/>
                      <a:r>
                        <a:rPr lang="zh-CN" altLang="en-US" sz="1400" kern="100" dirty="0">
                          <a:effectLst/>
                          <a:latin typeface="微软雅黑" panose="020B0503020204020204" charset="-122"/>
                          <a:ea typeface="微软雅黑" panose="020B0503020204020204" charset="-122"/>
                        </a:rPr>
                        <a:t>苏奎</a:t>
                      </a:r>
                      <a:endParaRPr lang="en-US" altLang="zh-CN" sz="1400" kern="100" dirty="0">
                        <a:effectLst/>
                        <a:latin typeface="微软雅黑" panose="020B0503020204020204" charset="-122"/>
                        <a:ea typeface="微软雅黑" panose="020B0503020204020204" charset="-122"/>
                      </a:endParaRPr>
                    </a:p>
                    <a:p>
                      <a:pPr algn="ctr"/>
                      <a:r>
                        <a:rPr lang="zh-CN" sz="1400" kern="100" dirty="0">
                          <a:effectLst/>
                          <a:latin typeface="微软雅黑" panose="020B0503020204020204" charset="-122"/>
                          <a:ea typeface="微软雅黑" panose="020B0503020204020204" charset="-122"/>
                        </a:rPr>
                        <a:t>杨枨</a:t>
                      </a: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项目的下达者，目标用户</a:t>
                      </a: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既是项目下达者，也是目标用户，在该项目中扮演多种角色。</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杨枨</a:t>
                      </a:r>
                      <a:r>
                        <a:rPr lang="zh-CN" altLang="en-US" sz="1400" kern="100" dirty="0">
                          <a:effectLst/>
                          <a:latin typeface="微软雅黑" panose="020B0503020204020204" charset="-122"/>
                          <a:ea typeface="微软雅黑" panose="020B0503020204020204" charset="-122"/>
                        </a:rPr>
                        <a:t>，苏奎</a:t>
                      </a:r>
                      <a:r>
                        <a:rPr lang="zh-CN" sz="1400" kern="100" dirty="0">
                          <a:effectLst/>
                          <a:latin typeface="微软雅黑" panose="020B0503020204020204" charset="-122"/>
                          <a:ea typeface="微软雅黑" panose="020B0503020204020204" charset="-122"/>
                        </a:rPr>
                        <a:t>老师是本课程的教师，同时也是该项目的发起人，是项目的关键，所有的基本需求都要经过其确认，其满意程度是项目能否进行下去的基础。</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对整个项目具有绝对的主导作用，是整个需求项目方向的引导者，同时也对小组有评审权。</a:t>
                      </a:r>
                    </a:p>
                  </a:txBody>
                  <a:tcPr marL="43889" marR="43889" marT="0" marB="0"/>
                </a:tc>
                <a:extLst>
                  <a:ext uri="{0D108BD9-81ED-4DB2-BD59-A6C34878D82A}">
                    <a16:rowId xmlns:a16="http://schemas.microsoft.com/office/drawing/2014/main" val="10001"/>
                  </a:ext>
                </a:extLst>
              </a:tr>
              <a:tr h="1224918">
                <a:tc>
                  <a:txBody>
                    <a:bodyPr/>
                    <a:lstStyle/>
                    <a:p>
                      <a:pPr algn="ctr"/>
                      <a:r>
                        <a:rPr lang="zh-CN" sz="1400" kern="100">
                          <a:effectLst/>
                          <a:latin typeface="微软雅黑" panose="020B0503020204020204" charset="-122"/>
                          <a:ea typeface="微软雅黑" panose="020B0503020204020204" charset="-122"/>
                        </a:rPr>
                        <a:t>学生用户代表</a:t>
                      </a:r>
                    </a:p>
                  </a:txBody>
                  <a:tcPr marL="43889" marR="43889" marT="0" marB="0"/>
                </a:tc>
                <a:tc>
                  <a:txBody>
                    <a:bodyPr/>
                    <a:lstStyle/>
                    <a:p>
                      <a:pPr algn="ctr"/>
                      <a:r>
                        <a:rPr lang="zh-CN" altLang="en-US" sz="1400" kern="100" dirty="0">
                          <a:effectLst/>
                          <a:latin typeface="微软雅黑" panose="020B0503020204020204" charset="-122"/>
                          <a:ea typeface="微软雅黑" panose="020B0503020204020204" charset="-122"/>
                        </a:rPr>
                        <a:t>何宁波</a:t>
                      </a:r>
                      <a:endParaRPr lang="zh-CN" sz="1400" kern="100" dirty="0">
                        <a:effectLst/>
                        <a:latin typeface="微软雅黑" panose="020B0503020204020204" charset="-122"/>
                        <a:ea typeface="微软雅黑" panose="020B0503020204020204" charset="-122"/>
                      </a:endParaRP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学生用户代表</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是浙大城市学院计算学院软件工程专业的学生，有项目相关功能的需求。</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是浙大城市学院计算学院软件工程专业的学生，有项目相关功能的需求。</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提出项目的基本需求，对后续需求进行反馈，确认是否符合自己要求，同时对项目界面原型等提出一些意见</a:t>
                      </a:r>
                    </a:p>
                  </a:txBody>
                  <a:tcPr marL="43889" marR="43889" marT="0" marB="0"/>
                </a:tc>
                <a:extLst>
                  <a:ext uri="{0D108BD9-81ED-4DB2-BD59-A6C34878D82A}">
                    <a16:rowId xmlns:a16="http://schemas.microsoft.com/office/drawing/2014/main" val="10002"/>
                  </a:ext>
                </a:extLst>
              </a:tr>
              <a:tr h="1224918">
                <a:tc>
                  <a:txBody>
                    <a:bodyPr/>
                    <a:lstStyle/>
                    <a:p>
                      <a:pPr algn="ctr"/>
                      <a:r>
                        <a:rPr lang="zh-CN" sz="1400" kern="100">
                          <a:effectLst/>
                          <a:latin typeface="微软雅黑" panose="020B0503020204020204" charset="-122"/>
                          <a:ea typeface="微软雅黑" panose="020B0503020204020204" charset="-122"/>
                        </a:rPr>
                        <a:t>管理员用户代表</a:t>
                      </a:r>
                    </a:p>
                  </a:txBody>
                  <a:tcPr marL="43889" marR="43889" marT="0" marB="0"/>
                </a:tc>
                <a:tc>
                  <a:txBody>
                    <a:bodyPr/>
                    <a:lstStyle/>
                    <a:p>
                      <a:pPr algn="ctr"/>
                      <a:r>
                        <a:rPr lang="zh-CN" altLang="en-US" sz="1400" kern="100" dirty="0">
                          <a:effectLst/>
                          <a:latin typeface="微软雅黑" panose="020B0503020204020204" charset="-122"/>
                          <a:ea typeface="微软雅黑" panose="020B0503020204020204" charset="-122"/>
                        </a:rPr>
                        <a:t>罗荣良</a:t>
                      </a:r>
                      <a:endParaRPr lang="zh-CN" sz="1400" kern="100" dirty="0">
                        <a:effectLst/>
                        <a:latin typeface="微软雅黑" panose="020B0503020204020204" charset="-122"/>
                        <a:ea typeface="微软雅黑" panose="020B0503020204020204" charset="-122"/>
                      </a:endParaRP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管理员用户代表</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有管理员相关内容的开发和使用经验。</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拥有</a:t>
                      </a:r>
                      <a:r>
                        <a:rPr lang="zh-CN" altLang="en-US" sz="1400" kern="100" dirty="0">
                          <a:effectLst/>
                          <a:latin typeface="微软雅黑" panose="020B0503020204020204" charset="-122"/>
                          <a:ea typeface="微软雅黑" panose="020B0503020204020204" charset="-122"/>
                        </a:rPr>
                        <a:t>丰富的</a:t>
                      </a:r>
                      <a:r>
                        <a:rPr lang="zh-CN" sz="1400" kern="100" dirty="0">
                          <a:effectLst/>
                          <a:latin typeface="微软雅黑" panose="020B0503020204020204" charset="-122"/>
                          <a:ea typeface="微软雅黑" panose="020B0503020204020204" charset="-122"/>
                        </a:rPr>
                        <a:t>项目管理员部分开发与运维经验。</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提供</a:t>
                      </a:r>
                      <a:r>
                        <a:rPr lang="zh-CN" altLang="en-US" sz="1400" kern="100" dirty="0">
                          <a:effectLst/>
                          <a:latin typeface="微软雅黑" panose="020B0503020204020204" charset="-122"/>
                          <a:ea typeface="微软雅黑" panose="020B0503020204020204" charset="-122"/>
                        </a:rPr>
                        <a:t>易学</a:t>
                      </a:r>
                      <a:r>
                        <a:rPr lang="en-US" altLang="zh-CN" sz="1400" kern="100" dirty="0">
                          <a:effectLst/>
                          <a:latin typeface="微软雅黑" panose="020B0503020204020204" charset="-122"/>
                          <a:ea typeface="微软雅黑" panose="020B0503020204020204" charset="-122"/>
                        </a:rPr>
                        <a:t>e-learning</a:t>
                      </a:r>
                      <a:r>
                        <a:rPr lang="zh-CN" sz="1400" kern="100" dirty="0">
                          <a:effectLst/>
                          <a:latin typeface="微软雅黑" panose="020B0503020204020204" charset="-122"/>
                          <a:ea typeface="微软雅黑" panose="020B0503020204020204" charset="-122"/>
                        </a:rPr>
                        <a:t>项目中管理员角色功能需求，并对本项目组所做的界面原型提供相应的修改意见。</a:t>
                      </a:r>
                    </a:p>
                  </a:txBody>
                  <a:tcPr marL="43889" marR="43889" marT="0" marB="0"/>
                </a:tc>
                <a:extLst>
                  <a:ext uri="{0D108BD9-81ED-4DB2-BD59-A6C34878D82A}">
                    <a16:rowId xmlns:a16="http://schemas.microsoft.com/office/drawing/2014/main" val="10003"/>
                  </a:ext>
                </a:extLst>
              </a:tr>
              <a:tr h="1224918">
                <a:tc>
                  <a:txBody>
                    <a:bodyPr/>
                    <a:lstStyle/>
                    <a:p>
                      <a:pPr algn="ctr"/>
                      <a:r>
                        <a:rPr lang="zh-CN" sz="1400" kern="100">
                          <a:effectLst/>
                          <a:latin typeface="微软雅黑" panose="020B0503020204020204" charset="-122"/>
                          <a:ea typeface="微软雅黑" panose="020B0503020204020204" charset="-122"/>
                        </a:rPr>
                        <a:t>教师用户代表</a:t>
                      </a:r>
                    </a:p>
                  </a:txBody>
                  <a:tcPr marL="43889" marR="43889" marT="0" marB="0"/>
                </a:tc>
                <a:tc>
                  <a:txBody>
                    <a:bodyPr/>
                    <a:lstStyle/>
                    <a:p>
                      <a:pPr algn="ctr"/>
                      <a:r>
                        <a:rPr lang="zh-CN" altLang="en-US" sz="1400" kern="100" dirty="0">
                          <a:effectLst/>
                          <a:latin typeface="微软雅黑" panose="020B0503020204020204" charset="-122"/>
                          <a:ea typeface="微软雅黑" panose="020B0503020204020204" charset="-122"/>
                        </a:rPr>
                        <a:t>王豪烨</a:t>
                      </a:r>
                      <a:endParaRPr lang="zh-CN" sz="1400" kern="100" dirty="0">
                        <a:effectLst/>
                        <a:latin typeface="微软雅黑" panose="020B0503020204020204" charset="-122"/>
                        <a:ea typeface="微软雅黑" panose="020B0503020204020204" charset="-122"/>
                      </a:endParaRPr>
                    </a:p>
                    <a:p>
                      <a:pPr algn="ctr"/>
                      <a:r>
                        <a:rPr lang="zh-CN" sz="1400" kern="100" dirty="0">
                          <a:effectLst/>
                          <a:latin typeface="微软雅黑" panose="020B0503020204020204" charset="-122"/>
                          <a:ea typeface="微软雅黑" panose="020B0503020204020204" charset="-122"/>
                        </a:rPr>
                        <a:t>王硕萍</a:t>
                      </a: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教师用户代表</a:t>
                      </a: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浙大城市学院计算学院的教师。</a:t>
                      </a:r>
                    </a:p>
                  </a:txBody>
                  <a:tcPr marL="43889" marR="43889" marT="0" marB="0"/>
                </a:tc>
                <a:tc>
                  <a:txBody>
                    <a:bodyPr/>
                    <a:lstStyle/>
                    <a:p>
                      <a:pPr algn="just"/>
                      <a:r>
                        <a:rPr lang="zh-CN" sz="1400" kern="100">
                          <a:effectLst/>
                          <a:latin typeface="微软雅黑" panose="020B0503020204020204" charset="-122"/>
                          <a:ea typeface="微软雅黑" panose="020B0503020204020204" charset="-122"/>
                        </a:rPr>
                        <a:t>包括项目下达者在内的教师用户，可以对项目的教师用户功能提出建议，供后续开发时参考。</a:t>
                      </a:r>
                    </a:p>
                  </a:txBody>
                  <a:tcPr marL="43889" marR="43889" marT="0" marB="0"/>
                </a:tc>
                <a:tc>
                  <a:txBody>
                    <a:bodyPr/>
                    <a:lstStyle/>
                    <a:p>
                      <a:pPr algn="just"/>
                      <a:r>
                        <a:rPr lang="zh-CN" sz="1400" kern="100" dirty="0">
                          <a:effectLst/>
                          <a:latin typeface="微软雅黑" panose="020B0503020204020204" charset="-122"/>
                          <a:ea typeface="微软雅黑" panose="020B0503020204020204" charset="-122"/>
                        </a:rPr>
                        <a:t>提供</a:t>
                      </a:r>
                      <a:r>
                        <a:rPr lang="zh-CN" altLang="en-US" sz="1400" kern="100" dirty="0">
                          <a:effectLst/>
                          <a:latin typeface="微软雅黑" panose="020B0503020204020204" charset="-122"/>
                          <a:ea typeface="+mn-ea"/>
                        </a:rPr>
                        <a:t>易学</a:t>
                      </a:r>
                      <a:r>
                        <a:rPr lang="en-US" altLang="zh-CN" sz="1400" kern="100" dirty="0">
                          <a:effectLst/>
                          <a:latin typeface="微软雅黑" panose="020B0503020204020204" charset="-122"/>
                          <a:ea typeface="+mn-ea"/>
                        </a:rPr>
                        <a:t>e-learning</a:t>
                      </a:r>
                      <a:r>
                        <a:rPr lang="zh-CN" sz="1400" kern="100" dirty="0">
                          <a:effectLst/>
                          <a:latin typeface="微软雅黑" panose="020B0503020204020204" charset="-122"/>
                          <a:ea typeface="微软雅黑" panose="020B0503020204020204" charset="-122"/>
                        </a:rPr>
                        <a:t>项目中游客角色功能需求，并对项目组所做的界面原型提供相应的修改意见。</a:t>
                      </a:r>
                    </a:p>
                  </a:txBody>
                  <a:tcPr marL="43889" marR="43889" marT="0" marB="0"/>
                </a:tc>
                <a:extLst>
                  <a:ext uri="{0D108BD9-81ED-4DB2-BD59-A6C34878D82A}">
                    <a16:rowId xmlns:a16="http://schemas.microsoft.com/office/drawing/2014/main" val="10004"/>
                  </a:ext>
                </a:extLst>
              </a:tr>
            </a:tbl>
          </a:graphicData>
        </a:graphic>
      </p:graphicFrame>
    </p:spTree>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58470" y="273050"/>
            <a:ext cx="2746375" cy="53975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用户代表分类与画像</a:t>
            </a:r>
          </a:p>
        </p:txBody>
      </p:sp>
      <p:pic>
        <p:nvPicPr>
          <p:cNvPr id="6" name="图片 5"/>
          <p:cNvPicPr>
            <a:picLocks noChangeAspect="1"/>
          </p:cNvPicPr>
          <p:nvPr>
            <p:custDataLst>
              <p:tags r:id="rId1"/>
            </p:custDataLst>
          </p:nvPr>
        </p:nvPicPr>
        <p:blipFill>
          <a:blip r:embed="rId4"/>
          <a:stretch>
            <a:fillRect/>
          </a:stretch>
        </p:blipFill>
        <p:spPr>
          <a:xfrm>
            <a:off x="2881011" y="895316"/>
            <a:ext cx="5839713" cy="5555362"/>
          </a:xfrm>
          <a:prstGeom prst="rect">
            <a:avLst/>
          </a:prstGeom>
        </p:spPr>
      </p:pic>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35" y="273050"/>
            <a:ext cx="4197985" cy="49720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用户代表邀请与明确职责</a:t>
            </a:r>
          </a:p>
        </p:txBody>
      </p:sp>
      <p:pic>
        <p:nvPicPr>
          <p:cNvPr id="3" name="图片 2"/>
          <p:cNvPicPr>
            <a:picLocks noChangeAspect="1"/>
          </p:cNvPicPr>
          <p:nvPr>
            <p:custDataLst>
              <p:tags r:id="rId1"/>
            </p:custDataLst>
          </p:nvPr>
        </p:nvPicPr>
        <p:blipFill>
          <a:blip r:embed="rId5"/>
          <a:stretch>
            <a:fillRect/>
          </a:stretch>
        </p:blipFill>
        <p:spPr>
          <a:xfrm>
            <a:off x="654999" y="997525"/>
            <a:ext cx="7150956" cy="5611091"/>
          </a:xfrm>
          <a:prstGeom prst="rect">
            <a:avLst/>
          </a:prstGeom>
        </p:spPr>
      </p:pic>
      <p:pic>
        <p:nvPicPr>
          <p:cNvPr id="5" name="图片 4"/>
          <p:cNvPicPr>
            <a:picLocks noChangeAspect="1"/>
          </p:cNvPicPr>
          <p:nvPr>
            <p:custDataLst>
              <p:tags r:id="rId2"/>
            </p:custDataLst>
          </p:nvPr>
        </p:nvPicPr>
        <p:blipFill>
          <a:blip r:embed="rId6"/>
          <a:stretch>
            <a:fillRect/>
          </a:stretch>
        </p:blipFill>
        <p:spPr>
          <a:xfrm>
            <a:off x="2170546" y="3429000"/>
            <a:ext cx="9809018" cy="3020322"/>
          </a:xfrm>
          <a:prstGeom prst="rect">
            <a:avLst/>
          </a:prstGeom>
        </p:spPr>
      </p:pic>
    </p:spTree>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用户代表需求获取</a:t>
            </a:r>
          </a:p>
        </p:txBody>
      </p:sp>
      <p:sp>
        <p:nvSpPr>
          <p:cNvPr id="2" name="文本框 1"/>
          <p:cNvSpPr txBox="1"/>
          <p:nvPr>
            <p:custDataLst>
              <p:tags r:id="rId1"/>
            </p:custDataLst>
          </p:nvPr>
        </p:nvSpPr>
        <p:spPr>
          <a:xfrm>
            <a:off x="481601" y="952191"/>
            <a:ext cx="2219895"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charset="-122"/>
                <a:ea typeface="微软雅黑" panose="020B0503020204020204" charset="-122"/>
              </a:rPr>
              <a:t>访谈与需求获取</a:t>
            </a:r>
          </a:p>
        </p:txBody>
      </p:sp>
      <p:pic>
        <p:nvPicPr>
          <p:cNvPr id="5" name="图片 4"/>
          <p:cNvPicPr>
            <a:picLocks noChangeAspect="1"/>
          </p:cNvPicPr>
          <p:nvPr>
            <p:custDataLst>
              <p:tags r:id="rId2"/>
            </p:custDataLst>
          </p:nvPr>
        </p:nvPicPr>
        <p:blipFill>
          <a:blip r:embed="rId7"/>
          <a:stretch>
            <a:fillRect/>
          </a:stretch>
        </p:blipFill>
        <p:spPr>
          <a:xfrm>
            <a:off x="859084" y="1500812"/>
            <a:ext cx="3759098" cy="4931516"/>
          </a:xfrm>
          <a:prstGeom prst="rect">
            <a:avLst/>
          </a:prstGeom>
        </p:spPr>
      </p:pic>
      <p:pic>
        <p:nvPicPr>
          <p:cNvPr id="7" name="图片 6"/>
          <p:cNvPicPr>
            <a:picLocks noChangeAspect="1"/>
          </p:cNvPicPr>
          <p:nvPr>
            <p:custDataLst>
              <p:tags r:id="rId3"/>
            </p:custDataLst>
          </p:nvPr>
        </p:nvPicPr>
        <p:blipFill>
          <a:blip r:embed="rId8"/>
          <a:stretch>
            <a:fillRect/>
          </a:stretch>
        </p:blipFill>
        <p:spPr>
          <a:xfrm>
            <a:off x="4887194" y="1565696"/>
            <a:ext cx="7012510" cy="1964904"/>
          </a:xfrm>
          <a:prstGeom prst="rect">
            <a:avLst/>
          </a:prstGeom>
        </p:spPr>
      </p:pic>
      <p:pic>
        <p:nvPicPr>
          <p:cNvPr id="9" name="图片 8"/>
          <p:cNvPicPr>
            <a:picLocks noChangeAspect="1"/>
          </p:cNvPicPr>
          <p:nvPr>
            <p:custDataLst>
              <p:tags r:id="rId4"/>
            </p:custDataLst>
          </p:nvPr>
        </p:nvPicPr>
        <p:blipFill>
          <a:blip r:embed="rId9"/>
          <a:stretch>
            <a:fillRect/>
          </a:stretch>
        </p:blipFill>
        <p:spPr>
          <a:xfrm>
            <a:off x="4780514" y="4502630"/>
            <a:ext cx="7226429" cy="1414211"/>
          </a:xfrm>
          <a:prstGeom prst="rect">
            <a:avLst/>
          </a:prstGeom>
        </p:spPr>
      </p:pic>
    </p:spTree>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需求用例文档</a:t>
            </a:r>
          </a:p>
        </p:txBody>
      </p:sp>
      <p:sp>
        <p:nvSpPr>
          <p:cNvPr id="2" name="文本框 1"/>
          <p:cNvSpPr txBox="1"/>
          <p:nvPr>
            <p:custDataLst>
              <p:tags r:id="rId1"/>
            </p:custDataLst>
          </p:nvPr>
        </p:nvSpPr>
        <p:spPr>
          <a:xfrm>
            <a:off x="370765" y="989136"/>
            <a:ext cx="4884191"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charset="-122"/>
                <a:ea typeface="微软雅黑" panose="020B0503020204020204" charset="-122"/>
              </a:rPr>
              <a:t>学生</a:t>
            </a:r>
            <a:r>
              <a:rPr lang="en-US" altLang="zh-CN" b="1" dirty="0">
                <a:solidFill>
                  <a:srgbClr val="005DA2"/>
                </a:solidFill>
                <a:latin typeface="微软雅黑" panose="020B0503020204020204" charset="-122"/>
                <a:ea typeface="微软雅黑" panose="020B0503020204020204" charset="-122"/>
              </a:rPr>
              <a:t>/</a:t>
            </a:r>
            <a:r>
              <a:rPr lang="zh-CN" altLang="en-US" b="1" dirty="0">
                <a:solidFill>
                  <a:srgbClr val="005DA2"/>
                </a:solidFill>
                <a:latin typeface="微软雅黑" panose="020B0503020204020204" charset="-122"/>
                <a:ea typeface="微软雅黑" panose="020B0503020204020204" charset="-122"/>
              </a:rPr>
              <a:t>教师</a:t>
            </a:r>
            <a:r>
              <a:rPr lang="en-US" altLang="zh-CN" b="1" dirty="0">
                <a:solidFill>
                  <a:srgbClr val="005DA2"/>
                </a:solidFill>
                <a:latin typeface="微软雅黑" panose="020B0503020204020204" charset="-122"/>
                <a:ea typeface="微软雅黑" panose="020B0503020204020204" charset="-122"/>
              </a:rPr>
              <a:t>/</a:t>
            </a:r>
            <a:r>
              <a:rPr lang="zh-CN" altLang="en-US" b="1" dirty="0">
                <a:solidFill>
                  <a:srgbClr val="005DA2"/>
                </a:solidFill>
                <a:latin typeface="微软雅黑" panose="020B0503020204020204" charset="-122"/>
                <a:ea typeface="微软雅黑" panose="020B0503020204020204" charset="-122"/>
              </a:rPr>
              <a:t>管理员用例文档与用例图</a:t>
            </a:r>
          </a:p>
        </p:txBody>
      </p:sp>
      <p:sp>
        <p:nvSpPr>
          <p:cNvPr id="3" name="文本框 2"/>
          <p:cNvSpPr txBox="1"/>
          <p:nvPr>
            <p:custDataLst>
              <p:tags r:id="rId2"/>
            </p:custDataLst>
          </p:nvPr>
        </p:nvSpPr>
        <p:spPr>
          <a:xfrm>
            <a:off x="766517" y="1358468"/>
            <a:ext cx="5676970" cy="1156855"/>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详情见用例说明文档</a:t>
            </a:r>
            <a:endParaRPr lang="en-US" altLang="zh-CN" sz="1600" b="1" dirty="0">
              <a:solidFill>
                <a:schemeClr val="tx1">
                  <a:lumMod val="75000"/>
                  <a:lumOff val="25000"/>
                </a:schemeClr>
              </a:solidFill>
              <a:latin typeface="微软雅黑" panose="020B0503020204020204" charset="-122"/>
              <a:ea typeface="微软雅黑" panose="020B0503020204020204" charset="-122"/>
            </a:endParaRPr>
          </a:p>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模板：</a:t>
            </a:r>
            <a:r>
              <a:rPr lang="en-US" altLang="zh-CN" sz="1600" b="1" dirty="0">
                <a:solidFill>
                  <a:schemeClr val="tx1">
                    <a:lumMod val="75000"/>
                    <a:lumOff val="25000"/>
                  </a:schemeClr>
                </a:solidFill>
                <a:latin typeface="微软雅黑" panose="020B0503020204020204" charset="-122"/>
                <a:ea typeface="微软雅黑" panose="020B0503020204020204" charset="-122"/>
              </a:rPr>
              <a:t>GB/T 8567-2006 《</a:t>
            </a:r>
            <a:r>
              <a:rPr lang="zh-CN" altLang="en-US" sz="1600" b="1" dirty="0">
                <a:solidFill>
                  <a:schemeClr val="tx1">
                    <a:lumMod val="75000"/>
                    <a:lumOff val="25000"/>
                  </a:schemeClr>
                </a:solidFill>
                <a:latin typeface="微软雅黑" panose="020B0503020204020204" charset="-122"/>
                <a:ea typeface="微软雅黑" panose="020B0503020204020204" charset="-122"/>
              </a:rPr>
              <a:t>计算机软件文档编制规范</a:t>
            </a:r>
            <a:r>
              <a:rPr lang="en-US" altLang="zh-CN" sz="1600" b="1" dirty="0">
                <a:solidFill>
                  <a:schemeClr val="tx1">
                    <a:lumMod val="75000"/>
                    <a:lumOff val="25000"/>
                  </a:schemeClr>
                </a:solidFill>
                <a:latin typeface="微软雅黑" panose="020B0503020204020204" charset="-122"/>
                <a:ea typeface="微软雅黑" panose="020B0503020204020204" charset="-122"/>
              </a:rPr>
              <a:t>》</a:t>
            </a:r>
          </a:p>
          <a:p>
            <a:pPr>
              <a:lnSpc>
                <a:spcPct val="150000"/>
              </a:lnSpc>
              <a:buClr>
                <a:srgbClr val="3992DB"/>
              </a:buClr>
            </a:pPr>
            <a:r>
              <a:rPr lang="en-US" altLang="zh-CN" sz="1600" b="1" dirty="0">
                <a:solidFill>
                  <a:schemeClr val="tx1">
                    <a:lumMod val="75000"/>
                    <a:lumOff val="25000"/>
                  </a:schemeClr>
                </a:solidFill>
                <a:latin typeface="微软雅黑" panose="020B0503020204020204" charset="-122"/>
                <a:ea typeface="微软雅黑" panose="020B0503020204020204" charset="-122"/>
              </a:rPr>
              <a:t>UML</a:t>
            </a:r>
            <a:r>
              <a:rPr lang="zh-CN" altLang="en-US" sz="1600" b="1" dirty="0">
                <a:solidFill>
                  <a:schemeClr val="tx1">
                    <a:lumMod val="75000"/>
                    <a:lumOff val="25000"/>
                  </a:schemeClr>
                </a:solidFill>
                <a:latin typeface="微软雅黑" panose="020B0503020204020204" charset="-122"/>
                <a:ea typeface="微软雅黑" panose="020B0503020204020204" charset="-122"/>
              </a:rPr>
              <a:t>工具：</a:t>
            </a:r>
            <a:r>
              <a:rPr lang="en-US" altLang="zh-CN" sz="1600" b="1" dirty="0" err="1">
                <a:solidFill>
                  <a:schemeClr val="tx1">
                    <a:lumMod val="75000"/>
                    <a:lumOff val="25000"/>
                  </a:schemeClr>
                </a:solidFill>
                <a:latin typeface="微软雅黑" panose="020B0503020204020204" charset="-122"/>
                <a:ea typeface="微软雅黑" panose="020B0503020204020204" charset="-122"/>
              </a:rPr>
              <a:t>visio</a:t>
            </a:r>
            <a:r>
              <a:rPr lang="zh-CN" altLang="en-US" sz="1600" b="1" dirty="0">
                <a:solidFill>
                  <a:schemeClr val="tx1">
                    <a:lumMod val="75000"/>
                    <a:lumOff val="25000"/>
                  </a:schemeClr>
                </a:solidFill>
                <a:latin typeface="微软雅黑" panose="020B0503020204020204" charset="-122"/>
                <a:ea typeface="微软雅黑" panose="020B0503020204020204" charset="-122"/>
              </a:rPr>
              <a:t>，</a:t>
            </a:r>
            <a:r>
              <a:rPr lang="en-US" altLang="zh-CN" sz="1600" b="1" dirty="0">
                <a:solidFill>
                  <a:schemeClr val="tx1">
                    <a:lumMod val="75000"/>
                    <a:lumOff val="25000"/>
                  </a:schemeClr>
                </a:solidFill>
                <a:latin typeface="微软雅黑" panose="020B0503020204020204" charset="-122"/>
                <a:ea typeface="微软雅黑" panose="020B0503020204020204" charset="-122"/>
              </a:rPr>
              <a:t>process on</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pic>
        <p:nvPicPr>
          <p:cNvPr id="8" name="图片 7"/>
          <p:cNvPicPr>
            <a:picLocks noChangeAspect="1"/>
          </p:cNvPicPr>
          <p:nvPr>
            <p:custDataLst>
              <p:tags r:id="rId3"/>
            </p:custDataLst>
          </p:nvPr>
        </p:nvPicPr>
        <p:blipFill rotWithShape="1">
          <a:blip r:embed="rId8"/>
          <a:srcRect r="39909"/>
          <a:stretch>
            <a:fillRect/>
          </a:stretch>
        </p:blipFill>
        <p:spPr>
          <a:xfrm>
            <a:off x="734075" y="2570759"/>
            <a:ext cx="5741854" cy="1199767"/>
          </a:xfrm>
          <a:prstGeom prst="rect">
            <a:avLst/>
          </a:prstGeom>
        </p:spPr>
      </p:pic>
      <p:pic>
        <p:nvPicPr>
          <p:cNvPr id="10" name="图片 9"/>
          <p:cNvPicPr>
            <a:picLocks noChangeAspect="1"/>
          </p:cNvPicPr>
          <p:nvPr>
            <p:custDataLst>
              <p:tags r:id="rId4"/>
            </p:custDataLst>
          </p:nvPr>
        </p:nvPicPr>
        <p:blipFill rotWithShape="1">
          <a:blip r:embed="rId9"/>
          <a:srcRect r="25847"/>
          <a:stretch>
            <a:fillRect/>
          </a:stretch>
        </p:blipFill>
        <p:spPr>
          <a:xfrm>
            <a:off x="734075" y="3865681"/>
            <a:ext cx="6290179" cy="2290993"/>
          </a:xfrm>
          <a:prstGeom prst="rect">
            <a:avLst/>
          </a:prstGeom>
        </p:spPr>
      </p:pic>
      <p:pic>
        <p:nvPicPr>
          <p:cNvPr id="6" name="图片 5"/>
          <p:cNvPicPr>
            <a:picLocks noChangeAspect="1"/>
          </p:cNvPicPr>
          <p:nvPr>
            <p:custDataLst>
              <p:tags r:id="rId5"/>
            </p:custDataLst>
          </p:nvPr>
        </p:nvPicPr>
        <p:blipFill>
          <a:blip r:embed="rId10"/>
          <a:stretch>
            <a:fillRect/>
          </a:stretch>
        </p:blipFill>
        <p:spPr>
          <a:xfrm>
            <a:off x="7558189" y="1887583"/>
            <a:ext cx="4134278" cy="4269091"/>
          </a:xfrm>
          <a:prstGeom prst="rect">
            <a:avLst/>
          </a:prstGeom>
        </p:spPr>
      </p:pic>
    </p:spTree>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需求用例文档</a:t>
            </a:r>
          </a:p>
        </p:txBody>
      </p:sp>
      <p:sp>
        <p:nvSpPr>
          <p:cNvPr id="2" name="文本框 1"/>
          <p:cNvSpPr txBox="1"/>
          <p:nvPr>
            <p:custDataLst>
              <p:tags r:id="rId1"/>
            </p:custDataLst>
          </p:nvPr>
        </p:nvSpPr>
        <p:spPr>
          <a:xfrm>
            <a:off x="731015" y="1007608"/>
            <a:ext cx="4884191"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charset="-122"/>
                <a:ea typeface="微软雅黑" panose="020B0503020204020204" charset="-122"/>
              </a:rPr>
              <a:t>用例文档规范</a:t>
            </a:r>
          </a:p>
        </p:txBody>
      </p:sp>
      <p:sp>
        <p:nvSpPr>
          <p:cNvPr id="3" name="文本框 2"/>
          <p:cNvSpPr txBox="1"/>
          <p:nvPr>
            <p:custDataLst>
              <p:tags r:id="rId2"/>
            </p:custDataLst>
          </p:nvPr>
        </p:nvSpPr>
        <p:spPr>
          <a:xfrm>
            <a:off x="675095" y="1546414"/>
            <a:ext cx="1080120"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用例图：</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custDataLst>
              <p:tags r:id="rId3"/>
            </p:custDataLst>
          </p:nvPr>
        </p:nvSpPr>
        <p:spPr>
          <a:xfrm>
            <a:off x="6565923" y="1352592"/>
            <a:ext cx="1080120"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顺序图：</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pic>
        <p:nvPicPr>
          <p:cNvPr id="8" name="图片 7"/>
          <p:cNvPicPr>
            <a:picLocks noChangeAspect="1"/>
          </p:cNvPicPr>
          <p:nvPr>
            <p:custDataLst>
              <p:tags r:id="rId4"/>
            </p:custDataLst>
          </p:nvPr>
        </p:nvPicPr>
        <p:blipFill>
          <a:blip r:embed="rId8"/>
          <a:stretch>
            <a:fillRect/>
          </a:stretch>
        </p:blipFill>
        <p:spPr>
          <a:xfrm>
            <a:off x="731015" y="2134079"/>
            <a:ext cx="4969567" cy="3359151"/>
          </a:xfrm>
          <a:prstGeom prst="rect">
            <a:avLst/>
          </a:prstGeom>
        </p:spPr>
      </p:pic>
      <p:pic>
        <p:nvPicPr>
          <p:cNvPr id="11" name="图片 10"/>
          <p:cNvPicPr>
            <a:picLocks noChangeAspect="1"/>
          </p:cNvPicPr>
          <p:nvPr>
            <p:custDataLst>
              <p:tags r:id="rId5"/>
            </p:custDataLst>
          </p:nvPr>
        </p:nvPicPr>
        <p:blipFill>
          <a:blip r:embed="rId9"/>
          <a:stretch>
            <a:fillRect/>
          </a:stretch>
        </p:blipFill>
        <p:spPr>
          <a:xfrm>
            <a:off x="6565923" y="2048933"/>
            <a:ext cx="4736731" cy="4166249"/>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需求用例文档</a:t>
            </a:r>
          </a:p>
        </p:txBody>
      </p:sp>
      <p:sp>
        <p:nvSpPr>
          <p:cNvPr id="2" name="文本框 1"/>
          <p:cNvSpPr txBox="1"/>
          <p:nvPr>
            <p:custDataLst>
              <p:tags r:id="rId1"/>
            </p:custDataLst>
          </p:nvPr>
        </p:nvSpPr>
        <p:spPr>
          <a:xfrm>
            <a:off x="603780" y="1160650"/>
            <a:ext cx="1080120"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用例描述：</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graphicFrame>
        <p:nvGraphicFramePr>
          <p:cNvPr id="9" name="表格 8"/>
          <p:cNvGraphicFramePr>
            <a:graphicFrameLocks noGrp="1"/>
          </p:cNvGraphicFramePr>
          <p:nvPr>
            <p:custDataLst>
              <p:tags r:id="rId2"/>
            </p:custDataLst>
          </p:nvPr>
        </p:nvGraphicFramePr>
        <p:xfrm>
          <a:off x="3241964" y="1265382"/>
          <a:ext cx="5031560" cy="4936864"/>
        </p:xfrm>
        <a:graphic>
          <a:graphicData uri="http://schemas.openxmlformats.org/drawingml/2006/table">
            <a:tbl>
              <a:tblPr firstRow="1" firstCol="1" bandRow="1">
                <a:tableStyleId>{5C22544A-7EE6-4342-B048-85BDC9FD1C3A}</a:tableStyleId>
              </a:tblPr>
              <a:tblGrid>
                <a:gridCol w="1038521">
                  <a:extLst>
                    <a:ext uri="{9D8B030D-6E8A-4147-A177-3AD203B41FA5}">
                      <a16:colId xmlns:a16="http://schemas.microsoft.com/office/drawing/2014/main" val="20000"/>
                    </a:ext>
                  </a:extLst>
                </a:gridCol>
                <a:gridCol w="3993039">
                  <a:extLst>
                    <a:ext uri="{9D8B030D-6E8A-4147-A177-3AD203B41FA5}">
                      <a16:colId xmlns:a16="http://schemas.microsoft.com/office/drawing/2014/main" val="20001"/>
                    </a:ext>
                  </a:extLst>
                </a:gridCol>
              </a:tblGrid>
              <a:tr h="186450">
                <a:tc>
                  <a:txBody>
                    <a:bodyPr/>
                    <a:lstStyle/>
                    <a:p>
                      <a:pPr algn="ctr">
                        <a:lnSpc>
                          <a:spcPct val="115000"/>
                        </a:lnSpc>
                      </a:pPr>
                      <a:r>
                        <a:rPr lang="zh-CN" sz="1000" kern="0">
                          <a:effectLst/>
                        </a:rPr>
                        <a:t>用例标识号</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tabLst>
                          <a:tab pos="1131570" algn="l"/>
                        </a:tabLst>
                      </a:pPr>
                      <a:r>
                        <a:rPr lang="en-US" sz="1000" kern="0">
                          <a:effectLst/>
                        </a:rPr>
                        <a:t>UC003</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0"/>
                  </a:ext>
                </a:extLst>
              </a:tr>
              <a:tr h="185590">
                <a:tc>
                  <a:txBody>
                    <a:bodyPr/>
                    <a:lstStyle/>
                    <a:p>
                      <a:pPr algn="ctr">
                        <a:lnSpc>
                          <a:spcPct val="115000"/>
                        </a:lnSpc>
                      </a:pPr>
                      <a:r>
                        <a:rPr lang="zh-CN" sz="1000" kern="0">
                          <a:effectLst/>
                        </a:rPr>
                        <a:t>用例名</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个人信息设置</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1"/>
                  </a:ext>
                </a:extLst>
              </a:tr>
              <a:tr h="185590">
                <a:tc>
                  <a:txBody>
                    <a:bodyPr/>
                    <a:lstStyle/>
                    <a:p>
                      <a:pPr algn="ctr">
                        <a:lnSpc>
                          <a:spcPct val="115000"/>
                        </a:lnSpc>
                      </a:pPr>
                      <a:r>
                        <a:rPr lang="zh-CN" sz="1000" kern="0">
                          <a:effectLst/>
                        </a:rPr>
                        <a:t>创建时间</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2023</a:t>
                      </a:r>
                      <a:r>
                        <a:rPr lang="zh-CN" sz="1000" kern="0">
                          <a:effectLst/>
                        </a:rPr>
                        <a:t>年</a:t>
                      </a:r>
                      <a:r>
                        <a:rPr lang="en-US" sz="1000" kern="0">
                          <a:effectLst/>
                        </a:rPr>
                        <a:t>04</a:t>
                      </a:r>
                      <a:r>
                        <a:rPr lang="zh-CN" sz="1000" kern="0">
                          <a:effectLst/>
                        </a:rPr>
                        <a:t>月</a:t>
                      </a:r>
                      <a:r>
                        <a:rPr lang="en-US" sz="1000" kern="0">
                          <a:effectLst/>
                        </a:rPr>
                        <a:t>19</a:t>
                      </a:r>
                      <a:r>
                        <a:rPr lang="zh-CN" sz="1000" kern="0">
                          <a:effectLst/>
                        </a:rPr>
                        <a:t>日</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2"/>
                  </a:ext>
                </a:extLst>
              </a:tr>
              <a:tr h="185590">
                <a:tc>
                  <a:txBody>
                    <a:bodyPr/>
                    <a:lstStyle/>
                    <a:p>
                      <a:pPr algn="ctr">
                        <a:lnSpc>
                          <a:spcPct val="115000"/>
                        </a:lnSpc>
                      </a:pPr>
                      <a:r>
                        <a:rPr lang="zh-CN" sz="1000" kern="0">
                          <a:effectLst/>
                        </a:rPr>
                        <a:t>最后修改时间</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2023</a:t>
                      </a:r>
                      <a:r>
                        <a:rPr lang="zh-CN" sz="1000" kern="0">
                          <a:effectLst/>
                        </a:rPr>
                        <a:t>年</a:t>
                      </a:r>
                      <a:r>
                        <a:rPr lang="en-US" sz="1000" kern="0">
                          <a:effectLst/>
                        </a:rPr>
                        <a:t>04</a:t>
                      </a:r>
                      <a:r>
                        <a:rPr lang="zh-CN" sz="1000" kern="0">
                          <a:effectLst/>
                        </a:rPr>
                        <a:t>月</a:t>
                      </a:r>
                      <a:r>
                        <a:rPr lang="en-US" sz="1000" kern="0">
                          <a:effectLst/>
                        </a:rPr>
                        <a:t>19</a:t>
                      </a:r>
                      <a:r>
                        <a:rPr lang="zh-CN" sz="1000" kern="0">
                          <a:effectLst/>
                        </a:rPr>
                        <a:t>日</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3"/>
                  </a:ext>
                </a:extLst>
              </a:tr>
              <a:tr h="185590">
                <a:tc>
                  <a:txBody>
                    <a:bodyPr/>
                    <a:lstStyle/>
                    <a:p>
                      <a:pPr algn="ctr">
                        <a:lnSpc>
                          <a:spcPct val="115000"/>
                        </a:lnSpc>
                      </a:pPr>
                      <a:r>
                        <a:rPr lang="zh-CN" sz="1000" kern="0">
                          <a:effectLst/>
                        </a:rPr>
                        <a:t>用例说明</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教师用户通过“我的”界面，进入个人信息设置界面 </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4"/>
                  </a:ext>
                </a:extLst>
              </a:tr>
              <a:tr h="383285">
                <a:tc>
                  <a:txBody>
                    <a:bodyPr/>
                    <a:lstStyle/>
                    <a:p>
                      <a:pPr algn="ctr">
                        <a:lnSpc>
                          <a:spcPct val="115000"/>
                        </a:lnSpc>
                      </a:pPr>
                      <a:r>
                        <a:rPr lang="zh-CN" sz="1000" kern="0">
                          <a:effectLst/>
                        </a:rPr>
                        <a:t>前置条件</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PRE-1: </a:t>
                      </a:r>
                      <a:r>
                        <a:rPr lang="zh-CN" sz="1000" kern="0">
                          <a:effectLst/>
                        </a:rPr>
                        <a:t>处于“我的”界面</a:t>
                      </a:r>
                      <a:endParaRPr lang="zh-CN" sz="900" kern="100">
                        <a:effectLst/>
                      </a:endParaRPr>
                    </a:p>
                    <a:p>
                      <a:pPr algn="l">
                        <a:lnSpc>
                          <a:spcPct val="115000"/>
                        </a:lnSpc>
                      </a:pPr>
                      <a:r>
                        <a:rPr lang="en-US" sz="1000" kern="0">
                          <a:effectLst/>
                        </a:rPr>
                        <a:t>PRE-2: </a:t>
                      </a:r>
                      <a:r>
                        <a:rPr lang="zh-CN" sz="1000" kern="0">
                          <a:effectLst/>
                        </a:rPr>
                        <a:t>手机处于联网状态</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5"/>
                  </a:ext>
                </a:extLst>
              </a:tr>
              <a:tr h="580980">
                <a:tc>
                  <a:txBody>
                    <a:bodyPr/>
                    <a:lstStyle/>
                    <a:p>
                      <a:pPr algn="ctr">
                        <a:lnSpc>
                          <a:spcPct val="115000"/>
                        </a:lnSpc>
                      </a:pPr>
                      <a:r>
                        <a:rPr lang="zh-CN" sz="1000" kern="0">
                          <a:effectLst/>
                        </a:rPr>
                        <a:t>基本事件流</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dirty="0">
                          <a:effectLst/>
                        </a:rPr>
                        <a:t>1.</a:t>
                      </a:r>
                      <a:r>
                        <a:rPr lang="zh-CN" sz="1000" kern="0" dirty="0">
                          <a:effectLst/>
                        </a:rPr>
                        <a:t>教师用户点击“易学</a:t>
                      </a:r>
                      <a:r>
                        <a:rPr lang="en-US" sz="1000" kern="0" dirty="0">
                          <a:effectLst/>
                        </a:rPr>
                        <a:t> e-learning</a:t>
                      </a:r>
                      <a:r>
                        <a:rPr lang="zh-CN" sz="1000" kern="0" dirty="0">
                          <a:effectLst/>
                        </a:rPr>
                        <a:t>”进入主界面</a:t>
                      </a:r>
                      <a:endParaRPr lang="zh-CN" sz="900" kern="100" dirty="0">
                        <a:effectLst/>
                      </a:endParaRPr>
                    </a:p>
                    <a:p>
                      <a:pPr algn="l">
                        <a:lnSpc>
                          <a:spcPct val="115000"/>
                        </a:lnSpc>
                      </a:pPr>
                      <a:r>
                        <a:rPr lang="en-US" sz="1000" kern="0" dirty="0">
                          <a:effectLst/>
                        </a:rPr>
                        <a:t>2.</a:t>
                      </a:r>
                      <a:r>
                        <a:rPr lang="zh-CN" sz="1000" kern="0" dirty="0">
                          <a:effectLst/>
                        </a:rPr>
                        <a:t>进入“个人中心”界面</a:t>
                      </a:r>
                      <a:endParaRPr lang="zh-CN" sz="900" kern="100" dirty="0">
                        <a:effectLst/>
                      </a:endParaRPr>
                    </a:p>
                    <a:p>
                      <a:pPr algn="l">
                        <a:lnSpc>
                          <a:spcPct val="115000"/>
                        </a:lnSpc>
                      </a:pPr>
                      <a:r>
                        <a:rPr lang="en-US" sz="1000" kern="0" dirty="0">
                          <a:effectLst/>
                        </a:rPr>
                        <a:t>3.</a:t>
                      </a:r>
                      <a:r>
                        <a:rPr lang="zh-CN" sz="1000" kern="0" dirty="0">
                          <a:effectLst/>
                        </a:rPr>
                        <a:t>进入“个人信息设置界面”</a:t>
                      </a:r>
                      <a:endParaRPr lang="zh-CN" sz="900" kern="100" dirty="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6"/>
                  </a:ext>
                </a:extLst>
              </a:tr>
              <a:tr h="185590">
                <a:tc>
                  <a:txBody>
                    <a:bodyPr/>
                    <a:lstStyle/>
                    <a:p>
                      <a:pPr algn="ctr">
                        <a:lnSpc>
                          <a:spcPct val="115000"/>
                        </a:lnSpc>
                      </a:pPr>
                      <a:r>
                        <a:rPr lang="zh-CN" sz="1000" kern="0">
                          <a:effectLst/>
                        </a:rPr>
                        <a:t>其他事件流</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无</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7"/>
                  </a:ext>
                </a:extLst>
              </a:tr>
              <a:tr h="976369">
                <a:tc>
                  <a:txBody>
                    <a:bodyPr/>
                    <a:lstStyle/>
                    <a:p>
                      <a:pPr algn="ctr">
                        <a:lnSpc>
                          <a:spcPct val="115000"/>
                        </a:lnSpc>
                      </a:pPr>
                      <a:r>
                        <a:rPr lang="zh-CN" sz="1000" kern="0">
                          <a:effectLst/>
                        </a:rPr>
                        <a:t>后置条件</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POST-1: </a:t>
                      </a:r>
                      <a:r>
                        <a:rPr lang="zh-CN" sz="1000" kern="0">
                          <a:effectLst/>
                        </a:rPr>
                        <a:t>服务器端接受前端发送的查看“个人信息设置”内容请求并更新为最新内容</a:t>
                      </a:r>
                      <a:endParaRPr lang="zh-CN" sz="900" kern="100">
                        <a:effectLst/>
                      </a:endParaRPr>
                    </a:p>
                    <a:p>
                      <a:pPr algn="l">
                        <a:lnSpc>
                          <a:spcPct val="115000"/>
                        </a:lnSpc>
                      </a:pPr>
                      <a:r>
                        <a:rPr lang="en-US" sz="1000" kern="0">
                          <a:effectLst/>
                        </a:rPr>
                        <a:t>POST-2: </a:t>
                      </a:r>
                      <a:r>
                        <a:rPr lang="zh-CN" sz="1000" kern="0">
                          <a:effectLst/>
                        </a:rPr>
                        <a:t>服务器返回“用户信息信息”的有关数据</a:t>
                      </a:r>
                      <a:endParaRPr lang="zh-CN" sz="900" kern="100">
                        <a:effectLst/>
                      </a:endParaRPr>
                    </a:p>
                    <a:p>
                      <a:pPr algn="l">
                        <a:lnSpc>
                          <a:spcPct val="115000"/>
                        </a:lnSpc>
                      </a:pPr>
                      <a:r>
                        <a:rPr lang="en-US" sz="1000" kern="0">
                          <a:effectLst/>
                        </a:rPr>
                        <a:t>POST-3: </a:t>
                      </a:r>
                      <a:r>
                        <a:rPr lang="zh-CN" sz="1000" kern="0">
                          <a:effectLst/>
                        </a:rPr>
                        <a:t>前端主界面展示出“用户信息”的有关信息并提供编辑界面</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8"/>
                  </a:ext>
                </a:extLst>
              </a:tr>
              <a:tr h="185590">
                <a:tc>
                  <a:txBody>
                    <a:bodyPr/>
                    <a:lstStyle/>
                    <a:p>
                      <a:pPr algn="ctr">
                        <a:lnSpc>
                          <a:spcPct val="115000"/>
                        </a:lnSpc>
                      </a:pPr>
                      <a:r>
                        <a:rPr lang="zh-CN" sz="1000" kern="0">
                          <a:effectLst/>
                        </a:rPr>
                        <a:t>异常事件流</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无</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09"/>
                  </a:ext>
                </a:extLst>
              </a:tr>
              <a:tr h="186450">
                <a:tc>
                  <a:txBody>
                    <a:bodyPr/>
                    <a:lstStyle/>
                    <a:p>
                      <a:pPr algn="ctr">
                        <a:lnSpc>
                          <a:spcPct val="115000"/>
                        </a:lnSpc>
                      </a:pPr>
                      <a:r>
                        <a:rPr lang="zh-CN" sz="1000" kern="0">
                          <a:effectLst/>
                        </a:rPr>
                        <a:t>优先级</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0.02</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0"/>
                  </a:ext>
                </a:extLst>
              </a:tr>
              <a:tr h="185590">
                <a:tc>
                  <a:txBody>
                    <a:bodyPr/>
                    <a:lstStyle/>
                    <a:p>
                      <a:pPr algn="ctr">
                        <a:lnSpc>
                          <a:spcPct val="115000"/>
                        </a:lnSpc>
                      </a:pPr>
                      <a:r>
                        <a:rPr lang="zh-CN" sz="1000" kern="0">
                          <a:effectLst/>
                        </a:rPr>
                        <a:t>使用频率</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偶尔</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1"/>
                  </a:ext>
                </a:extLst>
              </a:tr>
              <a:tr h="185590">
                <a:tc>
                  <a:txBody>
                    <a:bodyPr/>
                    <a:lstStyle/>
                    <a:p>
                      <a:pPr algn="ctr">
                        <a:lnSpc>
                          <a:spcPct val="115000"/>
                        </a:lnSpc>
                      </a:pPr>
                      <a:r>
                        <a:rPr lang="zh-CN" sz="1000" kern="0">
                          <a:effectLst/>
                        </a:rPr>
                        <a:t>业务规则</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无</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2"/>
                  </a:ext>
                </a:extLst>
              </a:tr>
              <a:tr h="185590">
                <a:tc>
                  <a:txBody>
                    <a:bodyPr/>
                    <a:lstStyle/>
                    <a:p>
                      <a:pPr algn="ctr">
                        <a:lnSpc>
                          <a:spcPct val="115000"/>
                        </a:lnSpc>
                      </a:pPr>
                      <a:r>
                        <a:rPr lang="zh-CN" sz="1000" kern="0">
                          <a:effectLst/>
                        </a:rPr>
                        <a:t>输入</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底部导航栏个人中心按钮，点击个人信息设置页面</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3"/>
                  </a:ext>
                </a:extLst>
              </a:tr>
              <a:tr h="185590">
                <a:tc>
                  <a:txBody>
                    <a:bodyPr/>
                    <a:lstStyle/>
                    <a:p>
                      <a:pPr algn="ctr">
                        <a:lnSpc>
                          <a:spcPct val="115000"/>
                        </a:lnSpc>
                      </a:pPr>
                      <a:r>
                        <a:rPr lang="zh-CN" sz="1000" kern="0">
                          <a:effectLst/>
                        </a:rPr>
                        <a:t>输出</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zh-CN" sz="1000" kern="0">
                          <a:effectLst/>
                        </a:rPr>
                        <a:t>更新后的用户信息</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4"/>
                  </a:ext>
                </a:extLst>
              </a:tr>
              <a:tr h="580980">
                <a:tc>
                  <a:txBody>
                    <a:bodyPr/>
                    <a:lstStyle/>
                    <a:p>
                      <a:pPr algn="ctr">
                        <a:lnSpc>
                          <a:spcPct val="115000"/>
                        </a:lnSpc>
                      </a:pPr>
                      <a:r>
                        <a:rPr lang="zh-CN" sz="1000" kern="0">
                          <a:effectLst/>
                        </a:rPr>
                        <a:t>其他信息</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algn="l">
                        <a:lnSpc>
                          <a:spcPct val="115000"/>
                        </a:lnSpc>
                      </a:pPr>
                      <a:r>
                        <a:rPr lang="en-US" sz="1000" kern="0">
                          <a:effectLst/>
                        </a:rPr>
                        <a:t>1.</a:t>
                      </a:r>
                      <a:r>
                        <a:rPr lang="zh-CN" sz="1000" kern="0">
                          <a:effectLst/>
                        </a:rPr>
                        <a:t>如果检测到手机网络断开，给予相关弹窗提示。</a:t>
                      </a:r>
                      <a:endParaRPr lang="zh-CN" sz="900" kern="100">
                        <a:effectLst/>
                      </a:endParaRPr>
                    </a:p>
                    <a:p>
                      <a:pPr algn="l">
                        <a:lnSpc>
                          <a:spcPct val="115000"/>
                        </a:lnSpc>
                      </a:pPr>
                      <a:r>
                        <a:rPr lang="en-US" sz="1000" kern="0">
                          <a:effectLst/>
                        </a:rPr>
                        <a:t>2.</a:t>
                      </a:r>
                      <a:r>
                        <a:rPr lang="zh-CN" sz="1000" kern="0">
                          <a:effectLst/>
                        </a:rPr>
                        <a:t>若无数据则显示</a:t>
                      </a:r>
                      <a:r>
                        <a:rPr lang="en-US" sz="1000" kern="0">
                          <a:effectLst/>
                        </a:rPr>
                        <a:t>error</a:t>
                      </a:r>
                      <a:endParaRPr lang="zh-CN" sz="900" kern="100">
                        <a:effectLst/>
                      </a:endParaRPr>
                    </a:p>
                    <a:p>
                      <a:pPr algn="l">
                        <a:lnSpc>
                          <a:spcPct val="115000"/>
                        </a:lnSpc>
                      </a:pPr>
                      <a:r>
                        <a:rPr lang="en-US" sz="1000" kern="0">
                          <a:effectLst/>
                        </a:rPr>
                        <a:t>3.</a:t>
                      </a:r>
                      <a:r>
                        <a:rPr lang="zh-CN" sz="1000" kern="0">
                          <a:effectLst/>
                        </a:rPr>
                        <a:t>更新后显示更新内容</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5"/>
                  </a:ext>
                </a:extLst>
              </a:tr>
              <a:tr h="186450">
                <a:tc>
                  <a:txBody>
                    <a:bodyPr/>
                    <a:lstStyle/>
                    <a:p>
                      <a:pPr algn="ctr">
                        <a:lnSpc>
                          <a:spcPct val="115000"/>
                        </a:lnSpc>
                      </a:pPr>
                      <a:r>
                        <a:rPr lang="zh-CN" sz="1000" kern="0">
                          <a:effectLst/>
                        </a:rPr>
                        <a:t>页面原型</a:t>
                      </a:r>
                      <a:endParaRPr lang="zh-CN" sz="900" kern="100">
                        <a:effectLst/>
                        <a:latin typeface="等线" panose="02010600030101010101" charset="-122"/>
                        <a:ea typeface="等线" panose="02010600030101010101" charset="-122"/>
                        <a:cs typeface="Times New Roman" panose="02020603050405020304" charset="0"/>
                      </a:endParaRPr>
                    </a:p>
                  </a:txBody>
                  <a:tcPr marL="57240" marR="57240" marT="0" marB="0" anchor="ctr"/>
                </a:tc>
                <a:tc>
                  <a:txBody>
                    <a:bodyPr/>
                    <a:lstStyle/>
                    <a:p>
                      <a:pPr marL="228600" indent="266700" algn="l">
                        <a:lnSpc>
                          <a:spcPct val="115000"/>
                        </a:lnSpc>
                      </a:pPr>
                      <a:r>
                        <a:rPr lang="en-US" sz="1000" kern="0" dirty="0">
                          <a:effectLst/>
                        </a:rPr>
                        <a:t> </a:t>
                      </a:r>
                      <a:endParaRPr lang="zh-CN" sz="900" kern="100" dirty="0">
                        <a:effectLst/>
                        <a:latin typeface="等线" panose="02010600030101010101" charset="-122"/>
                        <a:ea typeface="等线" panose="02010600030101010101" charset="-122"/>
                        <a:cs typeface="Times New Roman" panose="02020603050405020304" charset="0"/>
                      </a:endParaRPr>
                    </a:p>
                  </a:txBody>
                  <a:tcPr marL="57240" marR="57240" marT="0" marB="0"/>
                </a:tc>
                <a:extLst>
                  <a:ext uri="{0D108BD9-81ED-4DB2-BD59-A6C34878D82A}">
                    <a16:rowId xmlns:a16="http://schemas.microsoft.com/office/drawing/2014/main" val="10016"/>
                  </a:ext>
                </a:extLst>
              </a:tr>
            </a:tbl>
          </a:graphicData>
        </a:graphic>
      </p:graphicFrame>
    </p:spTree>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35" y="273050"/>
            <a:ext cx="3803015" cy="54038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非功能性需求与功能性需求</a:t>
            </a:r>
          </a:p>
        </p:txBody>
      </p:sp>
      <p:sp>
        <p:nvSpPr>
          <p:cNvPr id="3" name="文本框 2"/>
          <p:cNvSpPr txBox="1"/>
          <p:nvPr>
            <p:custDataLst>
              <p:tags r:id="rId1"/>
            </p:custDataLst>
          </p:nvPr>
        </p:nvSpPr>
        <p:spPr>
          <a:xfrm>
            <a:off x="535786" y="911978"/>
            <a:ext cx="7776864"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通过需求访谈确定的初步非功能性需求与部分功能性需求的记录：</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sp>
        <p:nvSpPr>
          <p:cNvPr id="5" name="文本框 4"/>
          <p:cNvSpPr txBox="1"/>
          <p:nvPr>
            <p:custDataLst>
              <p:tags r:id="rId2"/>
            </p:custDataLst>
          </p:nvPr>
        </p:nvSpPr>
        <p:spPr>
          <a:xfrm>
            <a:off x="5435917" y="1997355"/>
            <a:ext cx="1188133" cy="336695"/>
          </a:xfrm>
          <a:prstGeom prst="rect">
            <a:avLst/>
          </a:prstGeom>
          <a:noFill/>
        </p:spPr>
        <p:txBody>
          <a:bodyPr wrap="square">
            <a:spAutoFit/>
          </a:bodyPr>
          <a:lstStyle/>
          <a:p>
            <a:pPr>
              <a:lnSpc>
                <a:spcPct val="150000"/>
              </a:lnSpc>
              <a:buClr>
                <a:srgbClr val="3992DB"/>
              </a:buClr>
            </a:pPr>
            <a:r>
              <a:rPr lang="zh-CN" altLang="en-US" sz="1200" b="1" dirty="0">
                <a:solidFill>
                  <a:schemeClr val="tx1">
                    <a:lumMod val="75000"/>
                    <a:lumOff val="25000"/>
                  </a:schemeClr>
                </a:solidFill>
                <a:latin typeface="微软雅黑" panose="020B0503020204020204" charset="-122"/>
                <a:ea typeface="微软雅黑" panose="020B0503020204020204" charset="-122"/>
              </a:rPr>
              <a:t>非功能性需求</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p:txBody>
      </p:sp>
      <p:sp>
        <p:nvSpPr>
          <p:cNvPr id="6" name="文本框 5"/>
          <p:cNvSpPr txBox="1"/>
          <p:nvPr>
            <p:custDataLst>
              <p:tags r:id="rId3"/>
            </p:custDataLst>
          </p:nvPr>
        </p:nvSpPr>
        <p:spPr>
          <a:xfrm>
            <a:off x="230068" y="2627522"/>
            <a:ext cx="1188133" cy="336695"/>
          </a:xfrm>
          <a:prstGeom prst="rect">
            <a:avLst/>
          </a:prstGeom>
          <a:noFill/>
        </p:spPr>
        <p:txBody>
          <a:bodyPr wrap="square">
            <a:spAutoFit/>
          </a:bodyPr>
          <a:lstStyle/>
          <a:p>
            <a:pPr>
              <a:lnSpc>
                <a:spcPct val="150000"/>
              </a:lnSpc>
              <a:buClr>
                <a:srgbClr val="3992DB"/>
              </a:buClr>
            </a:pPr>
            <a:r>
              <a:rPr lang="zh-CN" altLang="en-US" sz="1200" b="1" dirty="0">
                <a:solidFill>
                  <a:schemeClr val="tx1">
                    <a:lumMod val="75000"/>
                    <a:lumOff val="25000"/>
                  </a:schemeClr>
                </a:solidFill>
                <a:latin typeface="微软雅黑" panose="020B0503020204020204" charset="-122"/>
                <a:ea typeface="微软雅黑" panose="020B0503020204020204" charset="-122"/>
              </a:rPr>
              <a:t>功能性需求</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p:txBody>
      </p:sp>
      <p:pic>
        <p:nvPicPr>
          <p:cNvPr id="7" name="图片 6"/>
          <p:cNvPicPr>
            <a:picLocks noChangeAspect="1"/>
          </p:cNvPicPr>
          <p:nvPr>
            <p:custDataLst>
              <p:tags r:id="rId4"/>
            </p:custDataLst>
          </p:nvPr>
        </p:nvPicPr>
        <p:blipFill>
          <a:blip r:embed="rId8"/>
          <a:stretch>
            <a:fillRect/>
          </a:stretch>
        </p:blipFill>
        <p:spPr>
          <a:xfrm>
            <a:off x="1547510" y="1659551"/>
            <a:ext cx="3759098" cy="4931516"/>
          </a:xfrm>
          <a:prstGeom prst="rect">
            <a:avLst/>
          </a:prstGeom>
        </p:spPr>
      </p:pic>
      <p:pic>
        <p:nvPicPr>
          <p:cNvPr id="12" name="图片 11"/>
          <p:cNvPicPr>
            <a:picLocks noChangeAspect="1"/>
          </p:cNvPicPr>
          <p:nvPr>
            <p:custDataLst>
              <p:tags r:id="rId5"/>
            </p:custDataLst>
          </p:nvPr>
        </p:nvPicPr>
        <p:blipFill>
          <a:blip r:embed="rId9"/>
          <a:stretch>
            <a:fillRect/>
          </a:stretch>
        </p:blipFill>
        <p:spPr>
          <a:xfrm>
            <a:off x="6787225" y="1520045"/>
            <a:ext cx="4535283" cy="3666404"/>
          </a:xfrm>
          <a:prstGeom prst="rect">
            <a:avLst/>
          </a:prstGeom>
        </p:spPr>
      </p:pic>
    </p:spTree>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35" y="273050"/>
            <a:ext cx="3528060" cy="60071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需求的优先与可行性</a:t>
            </a:r>
          </a:p>
        </p:txBody>
      </p:sp>
      <p:sp>
        <p:nvSpPr>
          <p:cNvPr id="2" name="文本框 1"/>
          <p:cNvSpPr txBox="1"/>
          <p:nvPr>
            <p:custDataLst>
              <p:tags r:id="rId1"/>
            </p:custDataLst>
          </p:nvPr>
        </p:nvSpPr>
        <p:spPr>
          <a:xfrm>
            <a:off x="581968" y="930451"/>
            <a:ext cx="7776864" cy="418191"/>
          </a:xfrm>
          <a:prstGeom prst="rect">
            <a:avLst/>
          </a:prstGeom>
          <a:noFill/>
        </p:spPr>
        <p:txBody>
          <a:bodyPr wrap="square">
            <a:spAutoFit/>
          </a:bodyPr>
          <a:lstStyle/>
          <a:p>
            <a:pPr>
              <a:lnSpc>
                <a:spcPct val="150000"/>
              </a:lnSpc>
              <a:buClr>
                <a:srgbClr val="3992DB"/>
              </a:buClr>
            </a:pPr>
            <a:r>
              <a:rPr lang="zh-CN" altLang="en-US" sz="1600" b="1" dirty="0">
                <a:solidFill>
                  <a:schemeClr val="tx1">
                    <a:lumMod val="75000"/>
                    <a:lumOff val="25000"/>
                  </a:schemeClr>
                </a:solidFill>
                <a:latin typeface="微软雅黑" panose="020B0503020204020204" charset="-122"/>
                <a:ea typeface="微软雅黑" panose="020B0503020204020204" charset="-122"/>
              </a:rPr>
              <a:t>需求优先级与可行性</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pic>
        <p:nvPicPr>
          <p:cNvPr id="5" name="图片 4"/>
          <p:cNvPicPr>
            <a:picLocks noChangeAspect="1"/>
          </p:cNvPicPr>
          <p:nvPr>
            <p:custDataLst>
              <p:tags r:id="rId2"/>
            </p:custDataLst>
          </p:nvPr>
        </p:nvPicPr>
        <p:blipFill>
          <a:blip r:embed="rId6"/>
          <a:stretch>
            <a:fillRect/>
          </a:stretch>
        </p:blipFill>
        <p:spPr>
          <a:xfrm>
            <a:off x="424717" y="1506191"/>
            <a:ext cx="7962401" cy="4081809"/>
          </a:xfrm>
          <a:prstGeom prst="rect">
            <a:avLst/>
          </a:prstGeom>
        </p:spPr>
      </p:pic>
      <p:pic>
        <p:nvPicPr>
          <p:cNvPr id="7" name="图片 6"/>
          <p:cNvPicPr>
            <a:picLocks noChangeAspect="1"/>
          </p:cNvPicPr>
          <p:nvPr>
            <p:custDataLst>
              <p:tags r:id="rId3"/>
            </p:custDataLst>
          </p:nvPr>
        </p:nvPicPr>
        <p:blipFill>
          <a:blip r:embed="rId7"/>
          <a:stretch>
            <a:fillRect/>
          </a:stretch>
        </p:blipFill>
        <p:spPr>
          <a:xfrm>
            <a:off x="8484430" y="1139546"/>
            <a:ext cx="3282853" cy="1704802"/>
          </a:xfrm>
          <a:prstGeom prst="rect">
            <a:avLst/>
          </a:prstGeom>
        </p:spPr>
      </p:pic>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400971" y="2140570"/>
            <a:ext cx="1393529" cy="1393528"/>
            <a:chOff x="2276771" y="2221458"/>
            <a:chExt cx="2625430" cy="2625428"/>
          </a:xfrm>
        </p:grpSpPr>
        <p:sp>
          <p:nvSpPr>
            <p:cNvPr id="5" name="椭圆 4"/>
            <p:cNvSpPr/>
            <p:nvPr/>
          </p:nvSpPr>
          <p:spPr>
            <a:xfrm>
              <a:off x="2276771" y="2221458"/>
              <a:ext cx="2625430" cy="2625428"/>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nvGrpSpPr>
            <p:cNvPr id="7" name="组合 6"/>
            <p:cNvGrpSpPr/>
            <p:nvPr/>
          </p:nvGrpSpPr>
          <p:grpSpPr>
            <a:xfrm>
              <a:off x="2581581" y="2621254"/>
              <a:ext cx="2052942" cy="1840098"/>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grpSp>
          <p:nvGrpSpPr>
            <p:cNvPr id="6" name="组合 5"/>
            <p:cNvGrpSpPr/>
            <p:nvPr/>
          </p:nvGrpSpPr>
          <p:grpSpPr>
            <a:xfrm>
              <a:off x="2582460" y="2625347"/>
              <a:ext cx="2045906" cy="1856228"/>
              <a:chOff x="4953229" y="2141272"/>
              <a:chExt cx="3084220" cy="2798278"/>
            </a:xfrm>
            <a:solidFill>
              <a:srgbClr val="1C50A2"/>
            </a:solidFill>
          </p:grpSpPr>
          <p:sp>
            <p:nvSpPr>
              <p:cNvPr id="46" name="椭圆 45"/>
              <p:cNvSpPr/>
              <p:nvPr/>
            </p:nvSpPr>
            <p:spPr>
              <a:xfrm>
                <a:off x="4953229" y="4787666"/>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7" name="椭圆 46"/>
              <p:cNvSpPr/>
              <p:nvPr/>
            </p:nvSpPr>
            <p:spPr>
              <a:xfrm>
                <a:off x="7885565" y="2141272"/>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sp>
          <p:nvSpPr>
            <p:cNvPr id="14" name="椭圆 13"/>
            <p:cNvSpPr/>
            <p:nvPr/>
          </p:nvSpPr>
          <p:spPr>
            <a:xfrm>
              <a:off x="2616618" y="2570728"/>
              <a:ext cx="1946033" cy="1946033"/>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effectLst>
                    <a:outerShdw blurRad="38100" dist="38100" dir="2700000" algn="tl">
                      <a:srgbClr val="000000">
                        <a:alpha val="43137"/>
                      </a:srgbClr>
                    </a:outerShdw>
                  </a:effectLst>
                  <a:latin typeface="+mn-ea"/>
                  <a:cs typeface="+mn-ea"/>
                  <a:sym typeface="+mn-lt"/>
                </a:rPr>
                <a:t>1</a:t>
              </a:r>
              <a:endParaRPr lang="zh-CN" altLang="en-US" sz="5400" b="1" dirty="0">
                <a:effectLst>
                  <a:outerShdw blurRad="38100" dist="38100" dir="2700000" algn="tl">
                    <a:srgbClr val="000000">
                      <a:alpha val="43137"/>
                    </a:srgbClr>
                  </a:outerShdw>
                </a:effectLst>
                <a:latin typeface="+mn-ea"/>
                <a:cs typeface="+mn-ea"/>
                <a:sym typeface="+mn-lt"/>
              </a:endParaRPr>
            </a:p>
          </p:txBody>
        </p:sp>
      </p:grpSp>
      <p:sp>
        <p:nvSpPr>
          <p:cNvPr id="16" name="椭圆 15"/>
          <p:cNvSpPr/>
          <p:nvPr/>
        </p:nvSpPr>
        <p:spPr>
          <a:xfrm>
            <a:off x="11268220" y="-923780"/>
            <a:ext cx="1847559" cy="184755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
        <p:nvSpPr>
          <p:cNvPr id="17" name="椭圆 16"/>
          <p:cNvSpPr/>
          <p:nvPr/>
        </p:nvSpPr>
        <p:spPr>
          <a:xfrm>
            <a:off x="10492598" y="351423"/>
            <a:ext cx="572356" cy="5723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11179254" y="2141272"/>
            <a:ext cx="302456" cy="3024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11330482" y="1257699"/>
            <a:ext cx="390938" cy="390938"/>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9"/>
          <p:cNvSpPr txBox="1"/>
          <p:nvPr/>
        </p:nvSpPr>
        <p:spPr>
          <a:xfrm>
            <a:off x="2856939" y="3915698"/>
            <a:ext cx="6481592" cy="805815"/>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r>
              <a:rPr lang="zh-CN" altLang="en-US" sz="4800" b="1" dirty="0">
                <a:solidFill>
                  <a:srgbClr val="1C50A2"/>
                </a:solidFill>
                <a:ea typeface="微软雅黑" panose="020B0503020204020204" charset="-122"/>
                <a:cs typeface="微软雅黑" panose="020B0503020204020204" charset="-122"/>
                <a:sym typeface="+mn-lt"/>
              </a:rPr>
              <a:t>项目文档</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1+#ppt_w/2"/>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14:presetBounceEnd="20000">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14:bounceEnd="20000">
                                          <p:cBhvr additive="base">
                                            <p:cTn id="11" dur="500" fill="hold"/>
                                            <p:tgtEl>
                                              <p:spTgt spid="17"/>
                                            </p:tgtEl>
                                            <p:attrNameLst>
                                              <p:attrName>ppt_x</p:attrName>
                                            </p:attrNameLst>
                                          </p:cBhvr>
                                          <p:tavLst>
                                            <p:tav tm="0">
                                              <p:val>
                                                <p:strVal val="1+#ppt_w/2"/>
                                              </p:val>
                                            </p:tav>
                                            <p:tav tm="100000">
                                              <p:val>
                                                <p:strVal val="#ppt_x"/>
                                              </p:val>
                                            </p:tav>
                                          </p:tavLst>
                                        </p:anim>
                                        <p:anim calcmode="lin" valueType="num" p14:bounceEnd="20000">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14:presetBounceEnd="20000">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14:bounceEnd="20000">
                                          <p:cBhvr additive="base">
                                            <p:cTn id="15" dur="500" fill="hold"/>
                                            <p:tgtEl>
                                              <p:spTgt spid="19"/>
                                            </p:tgtEl>
                                            <p:attrNameLst>
                                              <p:attrName>ppt_x</p:attrName>
                                            </p:attrNameLst>
                                          </p:cBhvr>
                                          <p:tavLst>
                                            <p:tav tm="0">
                                              <p:val>
                                                <p:strVal val="1+#ppt_w/2"/>
                                              </p:val>
                                            </p:tav>
                                            <p:tav tm="100000">
                                              <p:val>
                                                <p:strVal val="#ppt_x"/>
                                              </p:val>
                                            </p:tav>
                                          </p:tavLst>
                                        </p:anim>
                                        <p:anim calcmode="lin" valueType="num" p14:bounceEnd="20000">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14:presetBounceEnd="20000">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14:bounceEnd="20000">
                                          <p:cBhvr additive="base">
                                            <p:cTn id="19" dur="500" fill="hold"/>
                                            <p:tgtEl>
                                              <p:spTgt spid="18"/>
                                            </p:tgtEl>
                                            <p:attrNameLst>
                                              <p:attrName>ppt_x</p:attrName>
                                            </p:attrNameLst>
                                          </p:cBhvr>
                                          <p:tavLst>
                                            <p:tav tm="0">
                                              <p:val>
                                                <p:strVal val="1+#ppt_w/2"/>
                                              </p:val>
                                            </p:tav>
                                            <p:tav tm="100000">
                                              <p:val>
                                                <p:strVal val="#ppt_x"/>
                                              </p:val>
                                            </p:tav>
                                          </p:tavLst>
                                        </p:anim>
                                        <p:anim calcmode="lin" valueType="num" p14:bounceEnd="20000">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en-US" altLang="zh-CN" sz="2400" b="1" dirty="0">
                <a:solidFill>
                  <a:srgbClr val="1C50A2"/>
                </a:solidFill>
                <a:ea typeface="微软雅黑" panose="020B0503020204020204" charset="-122"/>
                <a:cs typeface="微软雅黑" panose="020B0503020204020204" charset="-122"/>
                <a:sym typeface="+mn-lt"/>
              </a:rPr>
              <a:t>JAD</a:t>
            </a:r>
            <a:r>
              <a:rPr lang="zh-CN" altLang="en-US" sz="2400" b="1" dirty="0">
                <a:solidFill>
                  <a:srgbClr val="1C50A2"/>
                </a:solidFill>
                <a:ea typeface="微软雅黑" panose="020B0503020204020204" charset="-122"/>
                <a:cs typeface="微软雅黑" panose="020B0503020204020204" charset="-122"/>
                <a:sym typeface="+mn-lt"/>
              </a:rPr>
              <a:t>会议</a:t>
            </a:r>
          </a:p>
        </p:txBody>
      </p:sp>
      <p:pic>
        <p:nvPicPr>
          <p:cNvPr id="6" name="图片 5"/>
          <p:cNvPicPr>
            <a:picLocks noChangeAspect="1"/>
          </p:cNvPicPr>
          <p:nvPr>
            <p:custDataLst>
              <p:tags r:id="rId1"/>
            </p:custDataLst>
          </p:nvPr>
        </p:nvPicPr>
        <p:blipFill>
          <a:blip r:embed="rId5"/>
          <a:stretch>
            <a:fillRect/>
          </a:stretch>
        </p:blipFill>
        <p:spPr>
          <a:xfrm>
            <a:off x="1337733" y="2165496"/>
            <a:ext cx="8662848" cy="3813861"/>
          </a:xfrm>
          <a:prstGeom prst="rect">
            <a:avLst/>
          </a:prstGeom>
        </p:spPr>
      </p:pic>
      <p:sp>
        <p:nvSpPr>
          <p:cNvPr id="8" name="文本框 7"/>
          <p:cNvSpPr txBox="1"/>
          <p:nvPr>
            <p:custDataLst>
              <p:tags r:id="rId2"/>
            </p:custDataLst>
          </p:nvPr>
        </p:nvSpPr>
        <p:spPr>
          <a:xfrm>
            <a:off x="810707" y="1007534"/>
            <a:ext cx="10570586" cy="923330"/>
          </a:xfrm>
          <a:prstGeom prst="rect">
            <a:avLst/>
          </a:prstGeom>
          <a:noFill/>
        </p:spPr>
        <p:txBody>
          <a:bodyPr wrap="none" rtlCol="0">
            <a:spAutoFit/>
          </a:bodyPr>
          <a:lstStyle/>
          <a:p>
            <a:r>
              <a:rPr lang="zh-CN" altLang="en-US" dirty="0"/>
              <a:t>小组先后进行了两次</a:t>
            </a:r>
            <a:r>
              <a:rPr lang="en-US" altLang="zh-CN" dirty="0"/>
              <a:t>JAD</a:t>
            </a:r>
            <a:r>
              <a:rPr lang="zh-CN" altLang="en-US" dirty="0"/>
              <a:t>会议，第一次</a:t>
            </a:r>
            <a:r>
              <a:rPr lang="en-US" altLang="zh-CN" dirty="0"/>
              <a:t>JAD</a:t>
            </a:r>
            <a:r>
              <a:rPr lang="zh-CN" altLang="en-US" dirty="0"/>
              <a:t>会议主要是根据各用户代表访谈内容确认了基本的用户用例，</a:t>
            </a:r>
            <a:endParaRPr lang="en-US" altLang="zh-CN" dirty="0"/>
          </a:p>
          <a:p>
            <a:r>
              <a:rPr lang="zh-CN" altLang="en-US" dirty="0"/>
              <a:t>第二次则是通过用户的二次采访，增删了部分用例，并补足了管理员用例</a:t>
            </a:r>
            <a:endParaRPr lang="en-US" altLang="zh-CN" dirty="0"/>
          </a:p>
          <a:p>
            <a:endParaRPr lang="zh-CN" altLang="en-US" dirty="0"/>
          </a:p>
        </p:txBody>
      </p:sp>
    </p:spTree>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0010" y="335915"/>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rPr>
              <a:t>需求定义</a:t>
            </a:r>
          </a:p>
          <a:p>
            <a:pPr marL="0" lvl="1" algn="ctr"/>
            <a:endParaRPr lang="zh-CN" altLang="en-US" sz="2400" b="1" dirty="0">
              <a:solidFill>
                <a:srgbClr val="1C50A2"/>
              </a:solidFill>
              <a:ea typeface="微软雅黑" panose="020B0503020204020204" charset="-122"/>
              <a:cs typeface="微软雅黑" panose="020B0503020204020204" charset="-122"/>
              <a:sym typeface="+mn-lt"/>
            </a:endParaRPr>
          </a:p>
        </p:txBody>
      </p:sp>
      <p:sp>
        <p:nvSpPr>
          <p:cNvPr id="2" name="文本框 1"/>
          <p:cNvSpPr txBox="1"/>
          <p:nvPr/>
        </p:nvSpPr>
        <p:spPr>
          <a:xfrm>
            <a:off x="934085" y="996950"/>
            <a:ext cx="9979660" cy="692150"/>
          </a:xfrm>
          <a:prstGeom prst="rect">
            <a:avLst/>
          </a:prstGeom>
          <a:noFill/>
        </p:spPr>
        <p:txBody>
          <a:bodyPr wrap="square" rtlCol="0" anchor="t">
            <a:noAutofit/>
          </a:bodyPr>
          <a:lstStyle/>
          <a:p>
            <a:pPr>
              <a:lnSpc>
                <a:spcPct val="150000"/>
              </a:lnSpc>
              <a:buClr>
                <a:srgbClr val="3992DB"/>
              </a:buClr>
            </a:pPr>
            <a:r>
              <a:rPr lang="zh-CN" sz="1600" dirty="0">
                <a:solidFill>
                  <a:schemeClr val="tx1">
                    <a:lumMod val="75000"/>
                    <a:lumOff val="25000"/>
                  </a:schemeClr>
                </a:solidFill>
                <a:latin typeface="微软雅黑" panose="020B0503020204020204" charset="-122"/>
                <a:ea typeface="微软雅黑" panose="020B0503020204020204" charset="-122"/>
                <a:sym typeface="+mn-ea"/>
              </a:rPr>
              <a:t>对于部分用户提出的、前期计划阶段未明确的需求，通过</a:t>
            </a:r>
            <a:r>
              <a:rPr lang="zh-CN" sz="1600" b="1" dirty="0">
                <a:solidFill>
                  <a:schemeClr val="tx1">
                    <a:lumMod val="75000"/>
                    <a:lumOff val="25000"/>
                  </a:schemeClr>
                </a:solidFill>
                <a:latin typeface="微软雅黑" panose="020B0503020204020204" charset="-122"/>
                <a:ea typeface="微软雅黑" panose="020B0503020204020204" charset="-122"/>
                <a:sym typeface="+mn-ea"/>
              </a:rPr>
              <a:t>访谈纪要</a:t>
            </a:r>
            <a:r>
              <a:rPr lang="zh-CN" sz="1600" dirty="0">
                <a:solidFill>
                  <a:schemeClr val="tx1">
                    <a:lumMod val="75000"/>
                    <a:lumOff val="25000"/>
                  </a:schemeClr>
                </a:solidFill>
                <a:latin typeface="微软雅黑" panose="020B0503020204020204" charset="-122"/>
                <a:ea typeface="微软雅黑" panose="020B0503020204020204" charset="-122"/>
                <a:sym typeface="+mn-ea"/>
              </a:rPr>
              <a:t>的形式进行需求定义方面的确认。</a:t>
            </a:r>
            <a:endParaRPr lang="zh-CN" altLang="en-US" sz="16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3" name="文本框 2"/>
          <p:cNvSpPr txBox="1"/>
          <p:nvPr/>
        </p:nvSpPr>
        <p:spPr>
          <a:xfrm>
            <a:off x="934085" y="2078990"/>
            <a:ext cx="6299200" cy="1322070"/>
          </a:xfrm>
          <a:prstGeom prst="rect">
            <a:avLst/>
          </a:prstGeom>
          <a:noFill/>
        </p:spPr>
        <p:txBody>
          <a:bodyPr wrap="square" rtlCol="0">
            <a:spAutoFit/>
          </a:bodyPr>
          <a:lstStyle/>
          <a:p>
            <a:r>
              <a:rPr lang="zh-CN" altLang="en-US" sz="1600"/>
              <a:t>纪要访谈：</a:t>
            </a:r>
          </a:p>
          <a:p>
            <a:endParaRPr lang="zh-CN" altLang="en-US" sz="1600"/>
          </a:p>
          <a:p>
            <a:r>
              <a:rPr lang="zh-CN" altLang="en-US" sz="1600"/>
              <a:t>王硕苹老师：我们需要的是一些独特的功能，好比如教师功能，我作为一个教师，我希望看到这个学生选过什么课，有没有学过我的课，我需要得到一个反馈。</a:t>
            </a:r>
          </a:p>
        </p:txBody>
      </p:sp>
    </p:spTree>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49885" y="619760"/>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用户需求优先级排序</a:t>
            </a:r>
          </a:p>
        </p:txBody>
      </p:sp>
      <p:sp>
        <p:nvSpPr>
          <p:cNvPr id="11" name="文本框 10"/>
          <p:cNvSpPr txBox="1"/>
          <p:nvPr>
            <p:custDataLst>
              <p:tags r:id="rId1"/>
            </p:custDataLst>
          </p:nvPr>
        </p:nvSpPr>
        <p:spPr>
          <a:xfrm>
            <a:off x="1626508" y="1065555"/>
            <a:ext cx="7920880" cy="422295"/>
          </a:xfrm>
          <a:prstGeom prst="rect">
            <a:avLst/>
          </a:prstGeom>
          <a:noFill/>
        </p:spPr>
        <p:txBody>
          <a:bodyPr wrap="square">
            <a:spAutoFit/>
          </a:bodyPr>
          <a:lstStyle/>
          <a:p>
            <a:pPr>
              <a:lnSpc>
                <a:spcPct val="150000"/>
              </a:lnSpc>
            </a:pPr>
            <a:r>
              <a:rPr lang="zh-CN" altLang="en-US" sz="1600" dirty="0">
                <a:solidFill>
                  <a:schemeClr val="accent3">
                    <a:lumMod val="75000"/>
                  </a:schemeClr>
                </a:solidFill>
                <a:latin typeface="微软雅黑" panose="020B0503020204020204" charset="-122"/>
                <a:ea typeface="微软雅黑" panose="020B0503020204020204" charset="-122"/>
              </a:rPr>
              <a:t>需求优先级通过与用户代表进行沟通并打分得到确认，打分方法为</a:t>
            </a:r>
            <a:r>
              <a:rPr lang="en-US" altLang="zh-CN" sz="1600" b="1" dirty="0">
                <a:solidFill>
                  <a:schemeClr val="accent3">
                    <a:lumMod val="75000"/>
                  </a:schemeClr>
                </a:solidFill>
                <a:latin typeface="微软雅黑" panose="020B0503020204020204" charset="-122"/>
                <a:ea typeface="微软雅黑" panose="020B0503020204020204" charset="-122"/>
              </a:rPr>
              <a:t>QFD</a:t>
            </a:r>
            <a:r>
              <a:rPr lang="zh-CN" altLang="en-US" sz="1600" b="1" dirty="0">
                <a:solidFill>
                  <a:schemeClr val="accent3">
                    <a:lumMod val="75000"/>
                  </a:schemeClr>
                </a:solidFill>
                <a:latin typeface="微软雅黑" panose="020B0503020204020204" charset="-122"/>
                <a:ea typeface="微软雅黑" panose="020B0503020204020204" charset="-122"/>
              </a:rPr>
              <a:t>打分法。</a:t>
            </a:r>
            <a:endParaRPr lang="zh-CN" altLang="en-US" sz="1600" dirty="0">
              <a:solidFill>
                <a:schemeClr val="accent3">
                  <a:lumMod val="75000"/>
                </a:schemeClr>
              </a:solidFill>
            </a:endParaRPr>
          </a:p>
        </p:txBody>
      </p:sp>
      <p:pic>
        <p:nvPicPr>
          <p:cNvPr id="5" name="图片 4"/>
          <p:cNvPicPr>
            <a:picLocks noChangeAspect="1"/>
          </p:cNvPicPr>
          <p:nvPr>
            <p:custDataLst>
              <p:tags r:id="rId2"/>
            </p:custDataLst>
          </p:nvPr>
        </p:nvPicPr>
        <p:blipFill>
          <a:blip r:embed="rId5"/>
          <a:stretch>
            <a:fillRect/>
          </a:stretch>
        </p:blipFill>
        <p:spPr>
          <a:xfrm>
            <a:off x="6534264" y="1857643"/>
            <a:ext cx="3154731" cy="1881961"/>
          </a:xfrm>
          <a:prstGeom prst="rect">
            <a:avLst/>
          </a:prstGeom>
        </p:spPr>
      </p:pic>
      <p:pic>
        <p:nvPicPr>
          <p:cNvPr id="2" name="图片 1"/>
          <p:cNvPicPr>
            <a:picLocks noChangeAspect="1"/>
          </p:cNvPicPr>
          <p:nvPr/>
        </p:nvPicPr>
        <p:blipFill>
          <a:blip r:embed="rId6"/>
          <a:stretch>
            <a:fillRect/>
          </a:stretch>
        </p:blipFill>
        <p:spPr>
          <a:xfrm>
            <a:off x="1083945" y="1560195"/>
            <a:ext cx="5012055" cy="4829810"/>
          </a:xfrm>
          <a:prstGeom prst="rect">
            <a:avLst/>
          </a:prstGeom>
        </p:spPr>
      </p:pic>
    </p:spTree>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246380" y="181610"/>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总需求优先级排序</a:t>
            </a:r>
          </a:p>
        </p:txBody>
      </p:sp>
      <p:pic>
        <p:nvPicPr>
          <p:cNvPr id="3" name="图片 2" descr="4887eae7b43e677fdf949148256f688"/>
          <p:cNvPicPr>
            <a:picLocks noChangeAspect="1"/>
          </p:cNvPicPr>
          <p:nvPr/>
        </p:nvPicPr>
        <p:blipFill>
          <a:blip r:embed="rId3"/>
          <a:stretch>
            <a:fillRect/>
          </a:stretch>
        </p:blipFill>
        <p:spPr>
          <a:xfrm>
            <a:off x="6213231" y="1271742"/>
            <a:ext cx="4947138" cy="4587680"/>
          </a:xfrm>
          <a:prstGeom prst="rect">
            <a:avLst/>
          </a:prstGeom>
        </p:spPr>
      </p:pic>
      <p:pic>
        <p:nvPicPr>
          <p:cNvPr id="4" name="图片 3" descr="1af997c9169ab5e8fa8aebff0b7798b"/>
          <p:cNvPicPr>
            <a:picLocks noChangeAspect="1"/>
          </p:cNvPicPr>
          <p:nvPr/>
        </p:nvPicPr>
        <p:blipFill>
          <a:blip r:embed="rId4"/>
          <a:stretch>
            <a:fillRect/>
          </a:stretch>
        </p:blipFill>
        <p:spPr>
          <a:xfrm>
            <a:off x="615901" y="1271742"/>
            <a:ext cx="4792345" cy="4618078"/>
          </a:xfrm>
          <a:prstGeom prst="rect">
            <a:avLst/>
          </a:prstGeom>
        </p:spPr>
      </p:pic>
      <p:sp>
        <p:nvSpPr>
          <p:cNvPr id="5" name="文本框 4">
            <a:extLst>
              <a:ext uri="{FF2B5EF4-FFF2-40B4-BE49-F238E27FC236}">
                <a16:creationId xmlns:a16="http://schemas.microsoft.com/office/drawing/2014/main" id="{0246AF39-4AA0-4CAF-92F5-FADCB0DD156C}"/>
              </a:ext>
            </a:extLst>
          </p:cNvPr>
          <p:cNvSpPr txBox="1"/>
          <p:nvPr/>
        </p:nvSpPr>
        <p:spPr>
          <a:xfrm>
            <a:off x="750277" y="937846"/>
            <a:ext cx="646331" cy="369332"/>
          </a:xfrm>
          <a:prstGeom prst="rect">
            <a:avLst/>
          </a:prstGeom>
          <a:noFill/>
        </p:spPr>
        <p:txBody>
          <a:bodyPr wrap="none" rtlCol="0">
            <a:spAutoFit/>
          </a:bodyPr>
          <a:lstStyle/>
          <a:p>
            <a:r>
              <a:rPr lang="zh-CN" altLang="en-US" dirty="0"/>
              <a:t>教师</a:t>
            </a:r>
          </a:p>
        </p:txBody>
      </p:sp>
      <p:sp>
        <p:nvSpPr>
          <p:cNvPr id="6" name="文本框 5">
            <a:extLst>
              <a:ext uri="{FF2B5EF4-FFF2-40B4-BE49-F238E27FC236}">
                <a16:creationId xmlns:a16="http://schemas.microsoft.com/office/drawing/2014/main" id="{873920AA-F9A7-4F01-AD86-FB9622F0E9DF}"/>
              </a:ext>
            </a:extLst>
          </p:cNvPr>
          <p:cNvSpPr txBox="1"/>
          <p:nvPr/>
        </p:nvSpPr>
        <p:spPr>
          <a:xfrm>
            <a:off x="6213231" y="891691"/>
            <a:ext cx="646331" cy="369332"/>
          </a:xfrm>
          <a:prstGeom prst="rect">
            <a:avLst/>
          </a:prstGeom>
          <a:noFill/>
        </p:spPr>
        <p:txBody>
          <a:bodyPr wrap="none" rtlCol="0">
            <a:spAutoFit/>
          </a:bodyPr>
          <a:lstStyle/>
          <a:p>
            <a:r>
              <a:rPr lang="zh-CN" altLang="en-US" dirty="0"/>
              <a:t>学生</a:t>
            </a:r>
          </a:p>
        </p:txBody>
      </p:sp>
    </p:spTree>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246380" y="181610"/>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总需求优先级排序</a:t>
            </a:r>
          </a:p>
        </p:txBody>
      </p:sp>
      <p:pic>
        <p:nvPicPr>
          <p:cNvPr id="2" name="图片 1" descr="474a023f39f95198082962bc4664404"/>
          <p:cNvPicPr>
            <a:picLocks noChangeAspect="1"/>
          </p:cNvPicPr>
          <p:nvPr/>
        </p:nvPicPr>
        <p:blipFill>
          <a:blip r:embed="rId3"/>
          <a:stretch>
            <a:fillRect/>
          </a:stretch>
        </p:blipFill>
        <p:spPr>
          <a:xfrm>
            <a:off x="691856" y="857714"/>
            <a:ext cx="8034245" cy="5142572"/>
          </a:xfrm>
          <a:prstGeom prst="rect">
            <a:avLst/>
          </a:prstGeom>
        </p:spPr>
      </p:pic>
    </p:spTree>
    <p:extLst>
      <p:ext uri="{BB962C8B-B14F-4D97-AF65-F5344CB8AC3E}">
        <p14:creationId xmlns:p14="http://schemas.microsoft.com/office/powerpoint/2010/main" val="2842366529"/>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49885" y="619760"/>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优先级</a:t>
            </a:r>
            <a:r>
              <a:rPr lang="zh-CN" altLang="en-US" sz="2400" b="1" dirty="0">
                <a:solidFill>
                  <a:srgbClr val="1C50A2"/>
                </a:solidFill>
                <a:ea typeface="微软雅黑" panose="020B0503020204020204" charset="-122"/>
                <a:cs typeface="微软雅黑" panose="020B0503020204020204" charset="-122"/>
                <a:sym typeface="+mn-ea"/>
              </a:rPr>
              <a:t>排序与需求冲突</a:t>
            </a:r>
            <a:endParaRPr lang="zh-CN" altLang="en-US" sz="2400" b="1" dirty="0">
              <a:solidFill>
                <a:srgbClr val="1C50A2"/>
              </a:solidFill>
              <a:ea typeface="微软雅黑" panose="020B0503020204020204" charset="-122"/>
              <a:cs typeface="微软雅黑" panose="020B0503020204020204" charset="-122"/>
            </a:endParaRPr>
          </a:p>
          <a:p>
            <a:pPr marL="0" lvl="1" algn="ctr"/>
            <a:endParaRPr lang="zh-CN" altLang="en-US" sz="2400" b="1" dirty="0">
              <a:solidFill>
                <a:srgbClr val="1C50A2"/>
              </a:solidFill>
              <a:ea typeface="微软雅黑" panose="020B0503020204020204" charset="-122"/>
              <a:cs typeface="微软雅黑" panose="020B0503020204020204" charset="-122"/>
              <a:sym typeface="+mn-lt"/>
            </a:endParaRPr>
          </a:p>
        </p:txBody>
      </p:sp>
      <p:sp>
        <p:nvSpPr>
          <p:cNvPr id="10" name="文本框 9"/>
          <p:cNvSpPr txBox="1"/>
          <p:nvPr>
            <p:custDataLst>
              <p:tags r:id="rId1"/>
            </p:custDataLst>
          </p:nvPr>
        </p:nvSpPr>
        <p:spPr>
          <a:xfrm>
            <a:off x="894080" y="1125855"/>
            <a:ext cx="10077450" cy="2147570"/>
          </a:xfrm>
          <a:prstGeom prst="rect">
            <a:avLst/>
          </a:prstGeom>
          <a:noFill/>
        </p:spPr>
        <p:txBody>
          <a:bodyPr wrap="square">
            <a:noAutofit/>
          </a:bodyPr>
          <a:lstStyle/>
          <a:p>
            <a:pPr>
              <a:lnSpc>
                <a:spcPct val="150000"/>
              </a:lnSpc>
              <a:buClr>
                <a:srgbClr val="3992DB"/>
              </a:buClr>
            </a:pPr>
            <a:r>
              <a:rPr lang="zh-CN" sz="2000" dirty="0">
                <a:solidFill>
                  <a:schemeClr val="tx1">
                    <a:lumMod val="75000"/>
                    <a:lumOff val="25000"/>
                  </a:schemeClr>
                </a:solidFill>
                <a:latin typeface="微软雅黑" panose="020B0503020204020204" charset="-122"/>
                <a:ea typeface="微软雅黑" panose="020B0503020204020204" charset="-122"/>
              </a:rPr>
              <a:t>我们的优先级排序考虑的用户主要有</a:t>
            </a:r>
            <a:r>
              <a:rPr lang="zh-CN" sz="2000" b="1" dirty="0">
                <a:solidFill>
                  <a:schemeClr val="tx1">
                    <a:lumMod val="75000"/>
                    <a:lumOff val="25000"/>
                  </a:schemeClr>
                </a:solidFill>
                <a:latin typeface="微软雅黑" panose="020B0503020204020204" charset="-122"/>
                <a:ea typeface="微软雅黑" panose="020B0503020204020204" charset="-122"/>
              </a:rPr>
              <a:t>学生</a:t>
            </a:r>
            <a:r>
              <a:rPr lang="zh-CN" sz="2000" dirty="0">
                <a:solidFill>
                  <a:schemeClr val="tx1">
                    <a:lumMod val="75000"/>
                    <a:lumOff val="25000"/>
                  </a:schemeClr>
                </a:solidFill>
                <a:latin typeface="微软雅黑" panose="020B0503020204020204" charset="-122"/>
                <a:ea typeface="微软雅黑" panose="020B0503020204020204" charset="-122"/>
              </a:rPr>
              <a:t>、</a:t>
            </a:r>
            <a:r>
              <a:rPr lang="zh-CN" sz="2000" b="1" dirty="0">
                <a:solidFill>
                  <a:schemeClr val="tx1">
                    <a:lumMod val="75000"/>
                    <a:lumOff val="25000"/>
                  </a:schemeClr>
                </a:solidFill>
                <a:latin typeface="微软雅黑" panose="020B0503020204020204" charset="-122"/>
                <a:ea typeface="微软雅黑" panose="020B0503020204020204" charset="-122"/>
              </a:rPr>
              <a:t>教师</a:t>
            </a:r>
            <a:r>
              <a:rPr lang="zh-CN" sz="2000" dirty="0">
                <a:solidFill>
                  <a:schemeClr val="tx1">
                    <a:lumMod val="75000"/>
                    <a:lumOff val="25000"/>
                  </a:schemeClr>
                </a:solidFill>
                <a:latin typeface="微软雅黑" panose="020B0503020204020204" charset="-122"/>
                <a:ea typeface="微软雅黑" panose="020B0503020204020204" charset="-122"/>
              </a:rPr>
              <a:t>以及</a:t>
            </a:r>
            <a:r>
              <a:rPr lang="zh-CN" sz="2000" b="1" dirty="0">
                <a:solidFill>
                  <a:schemeClr val="tx1">
                    <a:lumMod val="75000"/>
                    <a:lumOff val="25000"/>
                  </a:schemeClr>
                </a:solidFill>
                <a:latin typeface="微软雅黑" panose="020B0503020204020204" charset="-122"/>
                <a:ea typeface="微软雅黑" panose="020B0503020204020204" charset="-122"/>
              </a:rPr>
              <a:t>管理员</a:t>
            </a:r>
            <a:r>
              <a:rPr lang="zh-CN" sz="2000" dirty="0">
                <a:solidFill>
                  <a:schemeClr val="tx1">
                    <a:lumMod val="75000"/>
                    <a:lumOff val="25000"/>
                  </a:schemeClr>
                </a:solidFill>
                <a:latin typeface="微软雅黑" panose="020B0503020204020204" charset="-122"/>
                <a:ea typeface="微软雅黑" panose="020B0503020204020204" charset="-122"/>
              </a:rPr>
              <a:t>，根据课程要求，他们的</a:t>
            </a:r>
            <a:r>
              <a:rPr lang="zh-CN" sz="2000" b="1" dirty="0">
                <a:solidFill>
                  <a:schemeClr val="tx1">
                    <a:lumMod val="75000"/>
                    <a:lumOff val="25000"/>
                  </a:schemeClr>
                </a:solidFill>
                <a:latin typeface="微软雅黑" panose="020B0503020204020204" charset="-122"/>
                <a:ea typeface="微软雅黑" panose="020B0503020204020204" charset="-122"/>
              </a:rPr>
              <a:t>优先级权重</a:t>
            </a:r>
            <a:r>
              <a:rPr lang="zh-CN" sz="2000" dirty="0">
                <a:solidFill>
                  <a:schemeClr val="tx1">
                    <a:lumMod val="75000"/>
                    <a:lumOff val="25000"/>
                  </a:schemeClr>
                </a:solidFill>
                <a:latin typeface="微软雅黑" panose="020B0503020204020204" charset="-122"/>
                <a:ea typeface="微软雅黑" panose="020B0503020204020204" charset="-122"/>
              </a:rPr>
              <a:t>为</a:t>
            </a:r>
            <a:r>
              <a:rPr lang="en-US" altLang="zh-CN" sz="2000" dirty="0">
                <a:solidFill>
                  <a:schemeClr val="tx1">
                    <a:lumMod val="75000"/>
                    <a:lumOff val="25000"/>
                  </a:schemeClr>
                </a:solidFill>
                <a:latin typeface="微软雅黑" panose="020B0503020204020204" charset="-122"/>
                <a:ea typeface="微软雅黑" panose="020B0503020204020204" charset="-122"/>
              </a:rPr>
              <a:t>1:1:0.8</a:t>
            </a:r>
            <a:r>
              <a:rPr lang="zh-CN" altLang="en-US" sz="2000" dirty="0">
                <a:solidFill>
                  <a:schemeClr val="tx1">
                    <a:lumMod val="75000"/>
                    <a:lumOff val="25000"/>
                  </a:schemeClr>
                </a:solidFill>
                <a:latin typeface="微软雅黑" panose="020B0503020204020204" charset="-122"/>
                <a:ea typeface="微软雅黑" panose="020B0503020204020204" charset="-122"/>
              </a:rPr>
              <a:t>，目前我们获取到的需求暂未出现需求冲突问题，如果今后出现，我们会通过</a:t>
            </a:r>
            <a:r>
              <a:rPr lang="en-US" altLang="zh-CN" sz="2000" dirty="0">
                <a:solidFill>
                  <a:schemeClr val="tx1">
                    <a:lumMod val="75000"/>
                    <a:lumOff val="25000"/>
                  </a:schemeClr>
                </a:solidFill>
                <a:latin typeface="微软雅黑" panose="020B0503020204020204" charset="-122"/>
                <a:ea typeface="微软雅黑" panose="020B0503020204020204" charset="-122"/>
              </a:rPr>
              <a:t>JAD</a:t>
            </a:r>
            <a:r>
              <a:rPr lang="zh-CN" altLang="en-US" sz="2000" dirty="0">
                <a:solidFill>
                  <a:schemeClr val="tx1">
                    <a:lumMod val="75000"/>
                    <a:lumOff val="25000"/>
                  </a:schemeClr>
                </a:solidFill>
                <a:latin typeface="微软雅黑" panose="020B0503020204020204" charset="-122"/>
                <a:ea typeface="微软雅黑" panose="020B0503020204020204" charset="-122"/>
              </a:rPr>
              <a:t>会议的方式与用户代表进行确认，寻找解决方案。</a:t>
            </a:r>
          </a:p>
        </p:txBody>
      </p:sp>
    </p:spTree>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238760" y="413385"/>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需求规格说明书</a:t>
            </a:r>
            <a:r>
              <a:rPr lang="en-US" altLang="zh-CN" sz="2400" b="1" dirty="0">
                <a:solidFill>
                  <a:srgbClr val="1C50A2"/>
                </a:solidFill>
                <a:ea typeface="微软雅黑" panose="020B0503020204020204" charset="-122"/>
                <a:cs typeface="微软雅黑" panose="020B0503020204020204" charset="-122"/>
                <a:sym typeface="+mn-lt"/>
              </a:rPr>
              <a:t>SRS</a:t>
            </a:r>
          </a:p>
        </p:txBody>
      </p:sp>
      <p:sp>
        <p:nvSpPr>
          <p:cNvPr id="2" name="文本框 1"/>
          <p:cNvSpPr txBox="1"/>
          <p:nvPr/>
        </p:nvSpPr>
        <p:spPr>
          <a:xfrm>
            <a:off x="3554730" y="636905"/>
            <a:ext cx="7058025" cy="1040130"/>
          </a:xfrm>
          <a:prstGeom prst="rect">
            <a:avLst/>
          </a:prstGeom>
          <a:noFill/>
        </p:spPr>
        <p:txBody>
          <a:bodyPr wrap="square" rtlCol="0" anchor="t">
            <a:noAutofit/>
          </a:bodyPr>
          <a:lstStyle/>
          <a:p>
            <a:r>
              <a:rPr lang="zh-CN" sz="1600" dirty="0">
                <a:solidFill>
                  <a:schemeClr val="tx1">
                    <a:lumMod val="75000"/>
                    <a:lumOff val="25000"/>
                  </a:schemeClr>
                </a:solidFill>
                <a:latin typeface="微软雅黑" panose="020B0503020204020204" charset="-122"/>
                <a:ea typeface="微软雅黑" panose="020B0503020204020204" charset="-122"/>
                <a:sym typeface="+mn-ea"/>
              </a:rPr>
              <a:t>我们小组的需求规格说明书共</a:t>
            </a:r>
            <a:r>
              <a:rPr lang="en-US" altLang="zh-CN" sz="1600" dirty="0">
                <a:solidFill>
                  <a:schemeClr val="tx1">
                    <a:lumMod val="75000"/>
                    <a:lumOff val="25000"/>
                  </a:schemeClr>
                </a:solidFill>
                <a:latin typeface="微软雅黑" panose="020B0503020204020204" charset="-122"/>
                <a:ea typeface="微软雅黑" panose="020B0503020204020204" charset="-122"/>
                <a:sym typeface="+mn-ea"/>
              </a:rPr>
              <a:t>305</a:t>
            </a:r>
            <a:r>
              <a:rPr lang="zh-CN" altLang="en-US" sz="1600" dirty="0">
                <a:solidFill>
                  <a:schemeClr val="tx1">
                    <a:lumMod val="75000"/>
                    <a:lumOff val="25000"/>
                  </a:schemeClr>
                </a:solidFill>
                <a:latin typeface="微软雅黑" panose="020B0503020204020204" charset="-122"/>
                <a:ea typeface="微软雅黑" panose="020B0503020204020204" charset="-122"/>
                <a:sym typeface="+mn-ea"/>
              </a:rPr>
              <a:t>页，</a:t>
            </a:r>
            <a:r>
              <a:rPr lang="en-US" altLang="zh-CN" sz="2000" b="1" dirty="0">
                <a:solidFill>
                  <a:schemeClr val="tx1">
                    <a:lumMod val="75000"/>
                    <a:lumOff val="25000"/>
                  </a:schemeClr>
                </a:solidFill>
                <a:latin typeface="微软雅黑" panose="020B0503020204020204" charset="-122"/>
                <a:ea typeface="微软雅黑" panose="020B0503020204020204" charset="-122"/>
                <a:sym typeface="+mn-ea"/>
              </a:rPr>
              <a:t>37541</a:t>
            </a:r>
            <a:r>
              <a:rPr lang="zh-CN" altLang="en-US" sz="1600" dirty="0">
                <a:solidFill>
                  <a:schemeClr val="tx1">
                    <a:lumMod val="75000"/>
                    <a:lumOff val="25000"/>
                  </a:schemeClr>
                </a:solidFill>
                <a:latin typeface="微软雅黑" panose="020B0503020204020204" charset="-122"/>
                <a:ea typeface="微软雅黑" panose="020B0503020204020204" charset="-122"/>
                <a:sym typeface="+mn-ea"/>
              </a:rPr>
              <a:t>字，包括的格式如下：</a:t>
            </a:r>
          </a:p>
        </p:txBody>
      </p:sp>
      <p:pic>
        <p:nvPicPr>
          <p:cNvPr id="3" name="图片 2"/>
          <p:cNvPicPr>
            <a:picLocks noChangeAspect="1"/>
          </p:cNvPicPr>
          <p:nvPr/>
        </p:nvPicPr>
        <p:blipFill>
          <a:blip r:embed="rId3"/>
          <a:stretch>
            <a:fillRect/>
          </a:stretch>
        </p:blipFill>
        <p:spPr>
          <a:xfrm>
            <a:off x="238760" y="1125855"/>
            <a:ext cx="5274945" cy="3481070"/>
          </a:xfrm>
          <a:prstGeom prst="rect">
            <a:avLst/>
          </a:prstGeom>
        </p:spPr>
      </p:pic>
      <p:pic>
        <p:nvPicPr>
          <p:cNvPr id="4" name="图片 3"/>
          <p:cNvPicPr>
            <a:picLocks noChangeAspect="1"/>
          </p:cNvPicPr>
          <p:nvPr/>
        </p:nvPicPr>
        <p:blipFill>
          <a:blip r:embed="rId4"/>
          <a:stretch>
            <a:fillRect/>
          </a:stretch>
        </p:blipFill>
        <p:spPr>
          <a:xfrm>
            <a:off x="5794375" y="1160780"/>
            <a:ext cx="4892675" cy="3446145"/>
          </a:xfrm>
          <a:prstGeom prst="rect">
            <a:avLst/>
          </a:prstGeom>
        </p:spPr>
      </p:pic>
      <p:pic>
        <p:nvPicPr>
          <p:cNvPr id="5" name="图片 4"/>
          <p:cNvPicPr>
            <a:picLocks noChangeAspect="1"/>
          </p:cNvPicPr>
          <p:nvPr/>
        </p:nvPicPr>
        <p:blipFill>
          <a:blip r:embed="rId5"/>
          <a:stretch>
            <a:fillRect/>
          </a:stretch>
        </p:blipFill>
        <p:spPr>
          <a:xfrm>
            <a:off x="6569710" y="3253740"/>
            <a:ext cx="4585335" cy="3364230"/>
          </a:xfrm>
          <a:prstGeom prst="rect">
            <a:avLst/>
          </a:prstGeom>
        </p:spPr>
      </p:pic>
    </p:spTree>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1479973"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数据字典</a:t>
            </a:r>
          </a:p>
        </p:txBody>
      </p:sp>
      <p:sp>
        <p:nvSpPr>
          <p:cNvPr id="13" name="文本框 12"/>
          <p:cNvSpPr txBox="1"/>
          <p:nvPr/>
        </p:nvSpPr>
        <p:spPr>
          <a:xfrm>
            <a:off x="1103207" y="920328"/>
            <a:ext cx="10178627" cy="1019125"/>
          </a:xfrm>
          <a:prstGeom prst="rect">
            <a:avLst/>
          </a:prstGeom>
          <a:noFill/>
        </p:spPr>
        <p:txBody>
          <a:bodyPr wrap="square">
            <a:spAutoFit/>
          </a:bodyPr>
          <a:lstStyle/>
          <a:p>
            <a:pPr>
              <a:lnSpc>
                <a:spcPct val="150000"/>
              </a:lnSpc>
              <a:buClr>
                <a:srgbClr val="3992DB"/>
              </a:buClr>
            </a:pP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详情请见具体文件，数据字典采用</a:t>
            </a:r>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rPr>
              <a:t>正则化</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定义，规范了其</a:t>
            </a:r>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rPr>
              <a:t>字段数据类型</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rPr>
              <a:t>字段长度</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与</a:t>
            </a:r>
            <a:r>
              <a:rPr lang="zh-CN" altLang="en-US" sz="2133" b="1" dirty="0">
                <a:solidFill>
                  <a:schemeClr val="tx1">
                    <a:lumMod val="75000"/>
                    <a:lumOff val="25000"/>
                  </a:schemeClr>
                </a:solidFill>
                <a:latin typeface="微软雅黑" panose="020B0503020204020204" pitchFamily="34" charset="-122"/>
                <a:ea typeface="微软雅黑" panose="020B0503020204020204" pitchFamily="34" charset="-122"/>
              </a:rPr>
              <a:t>字段默认数值</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等信息。</a:t>
            </a:r>
            <a:endParaRPr lang="en-US" altLang="zh-CN" sz="2133"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6DE36C20-8C1C-5297-DFCB-CC87DEDA4C35}"/>
              </a:ext>
            </a:extLst>
          </p:cNvPr>
          <p:cNvPicPr>
            <a:picLocks noChangeAspect="1"/>
          </p:cNvPicPr>
          <p:nvPr/>
        </p:nvPicPr>
        <p:blipFill>
          <a:blip r:embed="rId3"/>
          <a:stretch>
            <a:fillRect/>
          </a:stretch>
        </p:blipFill>
        <p:spPr>
          <a:xfrm>
            <a:off x="1103207" y="2024002"/>
            <a:ext cx="5472847" cy="1665815"/>
          </a:xfrm>
          <a:prstGeom prst="rect">
            <a:avLst/>
          </a:prstGeom>
        </p:spPr>
      </p:pic>
      <p:pic>
        <p:nvPicPr>
          <p:cNvPr id="6" name="图片 5">
            <a:extLst>
              <a:ext uri="{FF2B5EF4-FFF2-40B4-BE49-F238E27FC236}">
                <a16:creationId xmlns:a16="http://schemas.microsoft.com/office/drawing/2014/main" id="{231E9A03-72BD-8978-C130-C6F829EC014C}"/>
              </a:ext>
            </a:extLst>
          </p:cNvPr>
          <p:cNvPicPr>
            <a:picLocks noChangeAspect="1"/>
          </p:cNvPicPr>
          <p:nvPr/>
        </p:nvPicPr>
        <p:blipFill>
          <a:blip r:embed="rId4"/>
          <a:stretch>
            <a:fillRect/>
          </a:stretch>
        </p:blipFill>
        <p:spPr>
          <a:xfrm>
            <a:off x="1107805" y="3429001"/>
            <a:ext cx="6258511" cy="1927087"/>
          </a:xfrm>
          <a:prstGeom prst="rect">
            <a:avLst/>
          </a:prstGeom>
        </p:spPr>
      </p:pic>
      <p:pic>
        <p:nvPicPr>
          <p:cNvPr id="8" name="图片 7">
            <a:extLst>
              <a:ext uri="{FF2B5EF4-FFF2-40B4-BE49-F238E27FC236}">
                <a16:creationId xmlns:a16="http://schemas.microsoft.com/office/drawing/2014/main" id="{8E311766-97AA-0CA2-826B-C6478BA65B4D}"/>
              </a:ext>
            </a:extLst>
          </p:cNvPr>
          <p:cNvPicPr>
            <a:picLocks noChangeAspect="1"/>
          </p:cNvPicPr>
          <p:nvPr/>
        </p:nvPicPr>
        <p:blipFill>
          <a:blip r:embed="rId5"/>
          <a:stretch>
            <a:fillRect/>
          </a:stretch>
        </p:blipFill>
        <p:spPr>
          <a:xfrm>
            <a:off x="6384033" y="1734758"/>
            <a:ext cx="5559644" cy="1927087"/>
          </a:xfrm>
          <a:prstGeom prst="rect">
            <a:avLst/>
          </a:prstGeom>
        </p:spPr>
      </p:pic>
    </p:spTree>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1185333"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2400" b="1" dirty="0">
                <a:solidFill>
                  <a:schemeClr val="tx2"/>
                </a:solidFill>
                <a:latin typeface="微软雅黑" panose="020B0503020204020204" pitchFamily="34" charset="-122"/>
                <a:ea typeface="微软雅黑" panose="020B0503020204020204" pitchFamily="34" charset="-122"/>
              </a:rPr>
              <a:t>E-R</a:t>
            </a:r>
            <a:r>
              <a:rPr lang="zh-CN" altLang="en-US" sz="2400" b="1" dirty="0">
                <a:solidFill>
                  <a:schemeClr val="tx2"/>
                </a:solidFill>
                <a:latin typeface="微软雅黑" panose="020B0503020204020204" pitchFamily="34" charset="-122"/>
                <a:ea typeface="微软雅黑" panose="020B0503020204020204" pitchFamily="34" charset="-122"/>
              </a:rPr>
              <a:t>图</a:t>
            </a:r>
          </a:p>
        </p:txBody>
      </p:sp>
      <p:sp>
        <p:nvSpPr>
          <p:cNvPr id="13" name="文本框 12"/>
          <p:cNvSpPr txBox="1"/>
          <p:nvPr/>
        </p:nvSpPr>
        <p:spPr>
          <a:xfrm>
            <a:off x="1103208" y="920327"/>
            <a:ext cx="4416729" cy="2003882"/>
          </a:xfrm>
          <a:prstGeom prst="rect">
            <a:avLst/>
          </a:prstGeom>
          <a:noFill/>
        </p:spPr>
        <p:txBody>
          <a:bodyPr wrap="square">
            <a:spAutoFit/>
          </a:bodyPr>
          <a:lstStyle/>
          <a:p>
            <a:pPr>
              <a:lnSpc>
                <a:spcPct val="150000"/>
              </a:lnSpc>
              <a:buClr>
                <a:srgbClr val="3992DB"/>
              </a:buClr>
            </a:pP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由于原图形状不适合，详情见</a:t>
            </a:r>
            <a:r>
              <a:rPr lang="en-US" altLang="zh-CN" sz="2133" dirty="0">
                <a:solidFill>
                  <a:schemeClr val="tx1">
                    <a:lumMod val="75000"/>
                    <a:lumOff val="25000"/>
                  </a:schemeClr>
                </a:solidFill>
                <a:latin typeface="微软雅黑" panose="020B0503020204020204" pitchFamily="34" charset="-122"/>
                <a:ea typeface="微软雅黑" panose="020B0503020204020204" pitchFamily="34" charset="-122"/>
              </a:rPr>
              <a:t>E-R</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图具体文件，绘制工具为</a:t>
            </a:r>
            <a:r>
              <a:rPr lang="en-US" altLang="zh-CN" sz="2133" dirty="0" err="1">
                <a:solidFill>
                  <a:schemeClr val="tx1">
                    <a:lumMod val="75000"/>
                    <a:lumOff val="25000"/>
                  </a:schemeClr>
                </a:solidFill>
                <a:latin typeface="微软雅黑" panose="020B0503020204020204" pitchFamily="34" charset="-122"/>
                <a:ea typeface="微软雅黑" panose="020B0503020204020204" pitchFamily="34" charset="-122"/>
              </a:rPr>
              <a:t>visio</a:t>
            </a:r>
            <a:r>
              <a:rPr lang="zh-CN" altLang="en-US" sz="2133" dirty="0">
                <a:solidFill>
                  <a:schemeClr val="tx1">
                    <a:lumMod val="75000"/>
                    <a:lumOff val="25000"/>
                  </a:schemeClr>
                </a:solidFill>
                <a:latin typeface="微软雅黑" panose="020B0503020204020204" pitchFamily="34" charset="-122"/>
                <a:ea typeface="微软雅黑" panose="020B0503020204020204" pitchFamily="34" charset="-122"/>
              </a:rPr>
              <a:t>，定义了各个关键字段包含的属性值，以及他们之间的具体关系。</a:t>
            </a:r>
          </a:p>
        </p:txBody>
      </p:sp>
      <p:pic>
        <p:nvPicPr>
          <p:cNvPr id="4" name="图片 3">
            <a:extLst>
              <a:ext uri="{FF2B5EF4-FFF2-40B4-BE49-F238E27FC236}">
                <a16:creationId xmlns:a16="http://schemas.microsoft.com/office/drawing/2014/main" id="{FB301428-C7DF-D6A6-EAFE-929D3307E918}"/>
              </a:ext>
            </a:extLst>
          </p:cNvPr>
          <p:cNvPicPr>
            <a:picLocks noChangeAspect="1"/>
          </p:cNvPicPr>
          <p:nvPr/>
        </p:nvPicPr>
        <p:blipFill>
          <a:blip r:embed="rId3"/>
          <a:stretch>
            <a:fillRect/>
          </a:stretch>
        </p:blipFill>
        <p:spPr>
          <a:xfrm>
            <a:off x="5423925" y="767927"/>
            <a:ext cx="5955811" cy="6063884"/>
          </a:xfrm>
          <a:prstGeom prst="rect">
            <a:avLst/>
          </a:prstGeom>
        </p:spPr>
      </p:pic>
    </p:spTree>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98519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2400" b="1" dirty="0">
                <a:solidFill>
                  <a:schemeClr val="tx2"/>
                </a:solidFill>
                <a:latin typeface="微软雅黑" panose="020B0503020204020204" pitchFamily="34" charset="-122"/>
                <a:ea typeface="微软雅黑" panose="020B0503020204020204" pitchFamily="34" charset="-122"/>
              </a:rPr>
              <a:t>SRS </a:t>
            </a:r>
            <a:r>
              <a:rPr lang="zh-CN" altLang="en-US" sz="2400" b="1" dirty="0">
                <a:solidFill>
                  <a:schemeClr val="tx2"/>
                </a:solidFill>
                <a:latin typeface="微软雅黑" panose="020B0503020204020204" pitchFamily="34" charset="-122"/>
                <a:ea typeface="微软雅黑" panose="020B0503020204020204" pitchFamily="34" charset="-122"/>
              </a:rPr>
              <a:t>实现与运行环境</a:t>
            </a:r>
          </a:p>
        </p:txBody>
      </p:sp>
      <p:pic>
        <p:nvPicPr>
          <p:cNvPr id="5" name="图片 4">
            <a:extLst>
              <a:ext uri="{FF2B5EF4-FFF2-40B4-BE49-F238E27FC236}">
                <a16:creationId xmlns:a16="http://schemas.microsoft.com/office/drawing/2014/main" id="{CE0A5AB3-9EA5-B763-B01E-3F0C50DE6D8E}"/>
              </a:ext>
            </a:extLst>
          </p:cNvPr>
          <p:cNvPicPr>
            <a:picLocks noChangeAspect="1"/>
          </p:cNvPicPr>
          <p:nvPr/>
        </p:nvPicPr>
        <p:blipFill>
          <a:blip r:embed="rId3"/>
          <a:stretch>
            <a:fillRect/>
          </a:stretch>
        </p:blipFill>
        <p:spPr>
          <a:xfrm>
            <a:off x="487167" y="973863"/>
            <a:ext cx="7034784" cy="4141216"/>
          </a:xfrm>
          <a:prstGeom prst="rect">
            <a:avLst/>
          </a:prstGeom>
        </p:spPr>
      </p:pic>
      <p:pic>
        <p:nvPicPr>
          <p:cNvPr id="8" name="图片 7">
            <a:extLst>
              <a:ext uri="{FF2B5EF4-FFF2-40B4-BE49-F238E27FC236}">
                <a16:creationId xmlns:a16="http://schemas.microsoft.com/office/drawing/2014/main" id="{39E0B4EF-033F-366A-171A-FB6776AAA4DD}"/>
              </a:ext>
            </a:extLst>
          </p:cNvPr>
          <p:cNvPicPr>
            <a:picLocks noChangeAspect="1"/>
          </p:cNvPicPr>
          <p:nvPr/>
        </p:nvPicPr>
        <p:blipFill>
          <a:blip r:embed="rId4"/>
          <a:stretch>
            <a:fillRect/>
          </a:stretch>
        </p:blipFill>
        <p:spPr>
          <a:xfrm>
            <a:off x="5497687" y="4149096"/>
            <a:ext cx="7034784" cy="2556256"/>
          </a:xfrm>
          <a:prstGeom prst="rect">
            <a:avLst/>
          </a:prstGeom>
        </p:spPr>
      </p:pic>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6478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项目概述</a:t>
            </a:r>
          </a:p>
        </p:txBody>
      </p:sp>
      <p:sp>
        <p:nvSpPr>
          <p:cNvPr id="2" name="文本框 1"/>
          <p:cNvSpPr txBox="1"/>
          <p:nvPr/>
        </p:nvSpPr>
        <p:spPr>
          <a:xfrm>
            <a:off x="789305" y="1085850"/>
            <a:ext cx="9946005" cy="4054475"/>
          </a:xfrm>
          <a:prstGeom prst="rect">
            <a:avLst/>
          </a:prstGeom>
          <a:noFill/>
        </p:spPr>
        <p:txBody>
          <a:bodyPr wrap="square" rtlCol="0">
            <a:noAutofit/>
          </a:bodyPr>
          <a:lstStyle/>
          <a:p>
            <a:pPr indent="457200"/>
            <a:endParaRPr lang="zh-CN" altLang="en-US" dirty="0"/>
          </a:p>
        </p:txBody>
      </p:sp>
      <p:sp>
        <p:nvSpPr>
          <p:cNvPr id="4" name="文本框 3"/>
          <p:cNvSpPr txBox="1"/>
          <p:nvPr/>
        </p:nvSpPr>
        <p:spPr>
          <a:xfrm>
            <a:off x="602035" y="992537"/>
            <a:ext cx="6234926" cy="368300"/>
          </a:xfrm>
          <a:prstGeom prst="rect">
            <a:avLst/>
          </a:prstGeom>
          <a:noFill/>
        </p:spPr>
        <p:txBody>
          <a:bodyPr wrap="square">
            <a:spAutoFit/>
          </a:bodyPr>
          <a:lstStyle/>
          <a:p>
            <a:pPr indent="457200">
              <a:buClr>
                <a:srgbClr val="6666FF"/>
              </a:buClr>
              <a:buFont typeface="Wingdings" panose="05000000000000000000" pitchFamily="2" charset="2"/>
              <a:buNone/>
            </a:pPr>
            <a:r>
              <a:rPr lang="zh-CN" altLang="en-US" b="1" dirty="0">
                <a:solidFill>
                  <a:schemeClr val="tx2"/>
                </a:solidFill>
                <a:latin typeface="微软雅黑" panose="020B0503020204020204" charset="-122"/>
                <a:ea typeface="微软雅黑" panose="020B0503020204020204" charset="-122"/>
              </a:rPr>
              <a:t>项目选题</a:t>
            </a:r>
          </a:p>
        </p:txBody>
      </p:sp>
      <p:sp>
        <p:nvSpPr>
          <p:cNvPr id="6" name="文本框 5"/>
          <p:cNvSpPr txBox="1"/>
          <p:nvPr/>
        </p:nvSpPr>
        <p:spPr>
          <a:xfrm>
            <a:off x="787614" y="1393294"/>
            <a:ext cx="7096754" cy="418191"/>
          </a:xfrm>
          <a:prstGeom prst="rect">
            <a:avLst/>
          </a:prstGeom>
          <a:noFill/>
        </p:spPr>
        <p:txBody>
          <a:bodyPr wrap="square">
            <a:spAutoFit/>
          </a:bodyPr>
          <a:lstStyle/>
          <a:p>
            <a:pPr>
              <a:lnSpc>
                <a:spcPct val="150000"/>
              </a:lnSpc>
              <a:buClr>
                <a:srgbClr val="3992DB"/>
              </a:buClr>
            </a:pPr>
            <a:r>
              <a:rPr lang="zh-CN" altLang="en-US" sz="1600" dirty="0">
                <a:solidFill>
                  <a:schemeClr val="tx1">
                    <a:lumMod val="75000"/>
                    <a:lumOff val="25000"/>
                  </a:schemeClr>
                </a:solidFill>
                <a:latin typeface="微软雅黑" panose="020B0503020204020204" charset="-122"/>
                <a:ea typeface="微软雅黑" panose="020B0503020204020204" charset="-122"/>
              </a:rPr>
              <a:t>依据</a:t>
            </a:r>
            <a:r>
              <a:rPr lang="en-US" altLang="zh-CN" sz="1600" dirty="0">
                <a:solidFill>
                  <a:schemeClr val="tx1">
                    <a:lumMod val="75000"/>
                    <a:lumOff val="25000"/>
                  </a:schemeClr>
                </a:solidFill>
                <a:latin typeface="微软雅黑" panose="020B0503020204020204" charset="-122"/>
                <a:ea typeface="微软雅黑" panose="020B0503020204020204" charset="-122"/>
              </a:rPr>
              <a:t>《</a:t>
            </a:r>
            <a:r>
              <a:rPr lang="zh-CN" altLang="en-US" sz="1600" dirty="0">
                <a:solidFill>
                  <a:schemeClr val="tx1">
                    <a:lumMod val="75000"/>
                    <a:lumOff val="25000"/>
                  </a:schemeClr>
                </a:solidFill>
                <a:latin typeface="微软雅黑" panose="020B0503020204020204" charset="-122"/>
                <a:ea typeface="微软雅黑" panose="020B0503020204020204" charset="-122"/>
              </a:rPr>
              <a:t>软件需求分析原理与实践</a:t>
            </a:r>
            <a:r>
              <a:rPr lang="en-US" altLang="zh-CN" sz="1600" dirty="0">
                <a:solidFill>
                  <a:schemeClr val="tx1">
                    <a:lumMod val="75000"/>
                    <a:lumOff val="25000"/>
                  </a:schemeClr>
                </a:solidFill>
                <a:latin typeface="微软雅黑" panose="020B0503020204020204" charset="-122"/>
                <a:ea typeface="微软雅黑" panose="020B0503020204020204" charset="-122"/>
              </a:rPr>
              <a:t>-</a:t>
            </a:r>
            <a:r>
              <a:rPr lang="zh-CN" altLang="en-US" sz="1600" dirty="0">
                <a:solidFill>
                  <a:schemeClr val="tx1">
                    <a:lumMod val="75000"/>
                    <a:lumOff val="25000"/>
                  </a:schemeClr>
                </a:solidFill>
                <a:latin typeface="微软雅黑" panose="020B0503020204020204" charset="-122"/>
                <a:ea typeface="微软雅黑" panose="020B0503020204020204" charset="-122"/>
              </a:rPr>
              <a:t>项目选题</a:t>
            </a:r>
            <a:r>
              <a:rPr lang="en-US" altLang="zh-CN" sz="1600" dirty="0">
                <a:solidFill>
                  <a:schemeClr val="tx1">
                    <a:lumMod val="75000"/>
                    <a:lumOff val="25000"/>
                  </a:schemeClr>
                </a:solidFill>
                <a:latin typeface="微软雅黑" panose="020B0503020204020204" charset="-122"/>
                <a:ea typeface="微软雅黑" panose="020B0503020204020204" charset="-122"/>
              </a:rPr>
              <a:t>-2023 》</a:t>
            </a:r>
            <a:r>
              <a:rPr lang="zh-CN" altLang="en-US" sz="1600" dirty="0">
                <a:solidFill>
                  <a:schemeClr val="tx1">
                    <a:lumMod val="75000"/>
                    <a:lumOff val="25000"/>
                  </a:schemeClr>
                </a:solidFill>
                <a:latin typeface="微软雅黑" panose="020B0503020204020204" charset="-122"/>
                <a:ea typeface="微软雅黑" panose="020B0503020204020204" charset="-122"/>
              </a:rPr>
              <a:t>的</a:t>
            </a:r>
            <a:r>
              <a:rPr lang="zh-CN" altLang="en-US" sz="1600" b="1" dirty="0">
                <a:solidFill>
                  <a:schemeClr val="tx1">
                    <a:lumMod val="75000"/>
                    <a:lumOff val="25000"/>
                  </a:schemeClr>
                </a:solidFill>
                <a:latin typeface="微软雅黑" panose="020B0503020204020204" charset="-122"/>
                <a:ea typeface="微软雅黑" panose="020B0503020204020204" charset="-122"/>
              </a:rPr>
              <a:t>课程推荐</a:t>
            </a:r>
            <a:r>
              <a:rPr lang="zh-CN" altLang="en-US" sz="1600" dirty="0">
                <a:solidFill>
                  <a:schemeClr val="tx1">
                    <a:lumMod val="75000"/>
                    <a:lumOff val="25000"/>
                  </a:schemeClr>
                </a:solidFill>
                <a:latin typeface="微软雅黑" panose="020B0503020204020204" charset="-122"/>
                <a:ea typeface="微软雅黑" panose="020B0503020204020204" charset="-122"/>
              </a:rPr>
              <a:t>选题。</a:t>
            </a:r>
            <a:endParaRPr lang="en-US" altLang="zh-CN" sz="1600" dirty="0">
              <a:solidFill>
                <a:schemeClr val="tx1">
                  <a:lumMod val="75000"/>
                  <a:lumOff val="25000"/>
                </a:schemeClr>
              </a:solidFill>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8999" y="1948805"/>
            <a:ext cx="3100976" cy="2325732"/>
          </a:xfrm>
          <a:prstGeom prst="rect">
            <a:avLst/>
          </a:prstGeom>
        </p:spPr>
      </p:pic>
      <p:sp>
        <p:nvSpPr>
          <p:cNvPr id="8" name="文本框 7"/>
          <p:cNvSpPr txBox="1"/>
          <p:nvPr/>
        </p:nvSpPr>
        <p:spPr>
          <a:xfrm>
            <a:off x="6596203" y="4522765"/>
            <a:ext cx="3518967" cy="369332"/>
          </a:xfrm>
          <a:prstGeom prst="rect">
            <a:avLst/>
          </a:prstGeom>
          <a:noFill/>
        </p:spPr>
        <p:txBody>
          <a:bodyPr wrap="square">
            <a:spAutoFit/>
          </a:bodyPr>
          <a:lstStyle/>
          <a:p>
            <a:r>
              <a:rPr lang="zh-CN" altLang="en-US" b="1" dirty="0">
                <a:solidFill>
                  <a:schemeClr val="tx2"/>
                </a:solidFill>
                <a:latin typeface="微软雅黑" panose="020B0503020204020204" charset="-122"/>
                <a:ea typeface="微软雅黑" panose="020B0503020204020204" charset="-122"/>
              </a:rPr>
              <a:t>易学 </a:t>
            </a:r>
            <a:r>
              <a:rPr lang="en-US" altLang="zh-CN" b="1" dirty="0">
                <a:solidFill>
                  <a:schemeClr val="tx2"/>
                </a:solidFill>
                <a:latin typeface="微软雅黑" panose="020B0503020204020204" charset="-122"/>
                <a:ea typeface="微软雅黑" panose="020B0503020204020204" charset="-122"/>
              </a:rPr>
              <a:t>e-learning </a:t>
            </a:r>
            <a:r>
              <a:rPr lang="zh-CN" altLang="en-US" b="1" dirty="0">
                <a:solidFill>
                  <a:schemeClr val="tx2"/>
                </a:solidFill>
                <a:latin typeface="微软雅黑" panose="020B0503020204020204" charset="-122"/>
                <a:ea typeface="微软雅黑" panose="020B0503020204020204" charset="-122"/>
              </a:rPr>
              <a:t>师生辅助</a:t>
            </a:r>
            <a:r>
              <a:rPr lang="en-US" altLang="zh-CN" b="1" dirty="0">
                <a:solidFill>
                  <a:schemeClr val="tx2"/>
                </a:solidFill>
                <a:latin typeface="微软雅黑" panose="020B0503020204020204" charset="-122"/>
                <a:ea typeface="微软雅黑" panose="020B0503020204020204" charset="-122"/>
              </a:rPr>
              <a:t>APP</a:t>
            </a:r>
            <a:endParaRPr lang="zh-CN" altLang="en-US" dirty="0"/>
          </a:p>
        </p:txBody>
      </p:sp>
      <p:pic>
        <p:nvPicPr>
          <p:cNvPr id="9" name="图片 8"/>
          <p:cNvPicPr>
            <a:picLocks noChangeAspect="1"/>
          </p:cNvPicPr>
          <p:nvPr/>
        </p:nvPicPr>
        <p:blipFill>
          <a:blip r:embed="rId4"/>
          <a:stretch>
            <a:fillRect/>
          </a:stretch>
        </p:blipFill>
        <p:spPr>
          <a:xfrm>
            <a:off x="787614" y="2310470"/>
            <a:ext cx="5092123" cy="3461680"/>
          </a:xfrm>
          <a:prstGeom prst="rect">
            <a:avLst/>
          </a:prstGeom>
        </p:spPr>
      </p:pic>
    </p:spTree>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697167"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2400" b="1" dirty="0">
                <a:solidFill>
                  <a:schemeClr val="tx2"/>
                </a:solidFill>
                <a:latin typeface="微软雅黑" panose="020B0503020204020204" pitchFamily="34" charset="-122"/>
                <a:ea typeface="微软雅黑" panose="020B0503020204020204" pitchFamily="34" charset="-122"/>
              </a:rPr>
              <a:t>SRS </a:t>
            </a:r>
            <a:r>
              <a:rPr lang="zh-CN" altLang="en-US" sz="2400" b="1" dirty="0">
                <a:solidFill>
                  <a:schemeClr val="tx2"/>
                </a:solidFill>
                <a:latin typeface="微软雅黑" panose="020B0503020204020204" pitchFamily="34" charset="-122"/>
                <a:ea typeface="微软雅黑" panose="020B0503020204020204" pitchFamily="34" charset="-122"/>
              </a:rPr>
              <a:t>链接与索引</a:t>
            </a:r>
          </a:p>
        </p:txBody>
      </p:sp>
      <p:pic>
        <p:nvPicPr>
          <p:cNvPr id="4" name="图片 3"/>
          <p:cNvPicPr>
            <a:picLocks noChangeAspect="1"/>
          </p:cNvPicPr>
          <p:nvPr/>
        </p:nvPicPr>
        <p:blipFill>
          <a:blip r:embed="rId3"/>
          <a:stretch>
            <a:fillRect/>
          </a:stretch>
        </p:blipFill>
        <p:spPr>
          <a:xfrm>
            <a:off x="1050153" y="3581344"/>
            <a:ext cx="5166932" cy="1643472"/>
          </a:xfrm>
          <a:prstGeom prst="rect">
            <a:avLst/>
          </a:prstGeom>
        </p:spPr>
      </p:pic>
      <p:sp>
        <p:nvSpPr>
          <p:cNvPr id="8" name="文本框 7"/>
          <p:cNvSpPr txBox="1"/>
          <p:nvPr/>
        </p:nvSpPr>
        <p:spPr>
          <a:xfrm>
            <a:off x="815413" y="1056555"/>
            <a:ext cx="10657184" cy="1695336"/>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我们小组的需求规格说明书已将用例说明全部链接至相关用例文档，来说明需求的来源，同时我们对图表已添加注解，在文档末建立索引便于查找。</a:t>
            </a:r>
            <a:endParaRPr lang="en-US" altLang="zh-CN" sz="2400"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x</a:t>
            </a:r>
            <a:endParaRPr lang="zh-CN" altLang="en-US" sz="2400" dirty="0"/>
          </a:p>
        </p:txBody>
      </p:sp>
      <p:pic>
        <p:nvPicPr>
          <p:cNvPr id="7" name="图片 6"/>
          <p:cNvPicPr>
            <a:picLocks noChangeAspect="1"/>
          </p:cNvPicPr>
          <p:nvPr/>
        </p:nvPicPr>
        <p:blipFill>
          <a:blip r:embed="rId4"/>
          <a:stretch>
            <a:fillRect/>
          </a:stretch>
        </p:blipFill>
        <p:spPr>
          <a:xfrm>
            <a:off x="7344139" y="2505912"/>
            <a:ext cx="3512068" cy="3735344"/>
          </a:xfrm>
          <a:prstGeom prst="rect">
            <a:avLst/>
          </a:prstGeom>
        </p:spPr>
      </p:pic>
    </p:spTree>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1692487"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sz="2400" b="1" dirty="0">
                <a:solidFill>
                  <a:schemeClr val="tx2"/>
                </a:solidFill>
                <a:latin typeface="微软雅黑" panose="020B0503020204020204" pitchFamily="34" charset="-122"/>
                <a:ea typeface="微软雅黑" panose="020B0503020204020204" pitchFamily="34" charset="-122"/>
              </a:rPr>
              <a:t>UML</a:t>
            </a:r>
            <a:r>
              <a:rPr lang="zh-CN" altLang="en-US" sz="2400" b="1" dirty="0">
                <a:solidFill>
                  <a:schemeClr val="tx2"/>
                </a:solidFill>
                <a:latin typeface="微软雅黑" panose="020B0503020204020204" pitchFamily="34" charset="-122"/>
                <a:ea typeface="微软雅黑" panose="020B0503020204020204" pitchFamily="34" charset="-122"/>
              </a:rPr>
              <a:t>工具</a:t>
            </a:r>
          </a:p>
        </p:txBody>
      </p:sp>
      <p:sp>
        <p:nvSpPr>
          <p:cNvPr id="8" name="文本框 7"/>
          <p:cNvSpPr txBox="1"/>
          <p:nvPr/>
        </p:nvSpPr>
        <p:spPr>
          <a:xfrm>
            <a:off x="815413" y="1056555"/>
            <a:ext cx="10657184" cy="1019125"/>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我们小组使用</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UML</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来说明需求的复杂关节，具体使用的工具为</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Visio</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，它相比</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Rational Rose</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等工具的优势在于</a:t>
            </a:r>
            <a:r>
              <a:rPr lang="zh-CN" altLang="en-US" sz="2133" b="1" dirty="0">
                <a:solidFill>
                  <a:schemeClr val="accent5">
                    <a:lumMod val="75000"/>
                  </a:schemeClr>
                </a:solidFill>
                <a:latin typeface="微软雅黑" panose="020B0503020204020204" pitchFamily="34" charset="-122"/>
                <a:ea typeface="微软雅黑" panose="020B0503020204020204" pitchFamily="34" charset="-122"/>
              </a:rPr>
              <a:t>学校提供了免费的正版</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、可以</a:t>
            </a:r>
            <a:r>
              <a:rPr lang="zh-CN" altLang="en-US" sz="2133" b="1" dirty="0">
                <a:solidFill>
                  <a:schemeClr val="accent5">
                    <a:lumMod val="75000"/>
                  </a:schemeClr>
                </a:solidFill>
                <a:latin typeface="微软雅黑" panose="020B0503020204020204" pitchFamily="34" charset="-122"/>
                <a:ea typeface="微软雅黑" panose="020B0503020204020204" pitchFamily="34" charset="-122"/>
              </a:rPr>
              <a:t>直接使用</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、可以进行</a:t>
            </a:r>
            <a:r>
              <a:rPr lang="en-US" altLang="zh-CN" sz="2133" b="1" dirty="0">
                <a:solidFill>
                  <a:schemeClr val="accent5">
                    <a:lumMod val="75000"/>
                  </a:schemeClr>
                </a:solidFill>
                <a:latin typeface="微软雅黑" panose="020B0503020204020204" pitchFamily="34" charset="-122"/>
                <a:ea typeface="微软雅黑" panose="020B0503020204020204" pitchFamily="34" charset="-122"/>
              </a:rPr>
              <a:t>TEAMWORK</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a:t>
            </a:r>
          </a:p>
        </p:txBody>
      </p:sp>
      <p:pic>
        <p:nvPicPr>
          <p:cNvPr id="4" name="图片 3">
            <a:extLst>
              <a:ext uri="{FF2B5EF4-FFF2-40B4-BE49-F238E27FC236}">
                <a16:creationId xmlns:a16="http://schemas.microsoft.com/office/drawing/2014/main" id="{133D7D22-9990-2A98-9907-85211C8B5180}"/>
              </a:ext>
            </a:extLst>
          </p:cNvPr>
          <p:cNvPicPr>
            <a:picLocks noChangeAspect="1"/>
          </p:cNvPicPr>
          <p:nvPr/>
        </p:nvPicPr>
        <p:blipFill>
          <a:blip r:embed="rId3"/>
          <a:stretch>
            <a:fillRect/>
          </a:stretch>
        </p:blipFill>
        <p:spPr>
          <a:xfrm>
            <a:off x="2927649" y="2599029"/>
            <a:ext cx="6747665" cy="3829156"/>
          </a:xfrm>
          <a:prstGeom prst="rect">
            <a:avLst/>
          </a:prstGeom>
        </p:spPr>
      </p:pic>
    </p:spTree>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2258060"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sz="2400" b="1" dirty="0">
                <a:solidFill>
                  <a:schemeClr val="tx2"/>
                </a:solidFill>
                <a:latin typeface="微软雅黑" panose="020B0503020204020204" pitchFamily="34" charset="-122"/>
                <a:ea typeface="微软雅黑" panose="020B0503020204020204" pitchFamily="34" charset="-122"/>
              </a:rPr>
              <a:t>UML</a:t>
            </a:r>
            <a:r>
              <a:rPr lang="zh-CN" altLang="en-US" sz="2400" b="1" dirty="0">
                <a:solidFill>
                  <a:schemeClr val="tx2"/>
                </a:solidFill>
                <a:latin typeface="微软雅黑" panose="020B0503020204020204" pitchFamily="34" charset="-122"/>
                <a:ea typeface="微软雅黑" panose="020B0503020204020204" pitchFamily="34" charset="-122"/>
              </a:rPr>
              <a:t>图例展示</a:t>
            </a:r>
          </a:p>
        </p:txBody>
      </p:sp>
      <p:sp>
        <p:nvSpPr>
          <p:cNvPr id="8" name="文本框 7"/>
          <p:cNvSpPr txBox="1"/>
          <p:nvPr/>
        </p:nvSpPr>
        <p:spPr>
          <a:xfrm>
            <a:off x="815413" y="1056556"/>
            <a:ext cx="10657184" cy="1019125"/>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我们小组使用</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UML</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来说明需求的复杂关节，具体图的种类包括用例图、对话框图、顺序图、对话框图以及状态机图。</a:t>
            </a:r>
          </a:p>
        </p:txBody>
      </p:sp>
      <p:sp>
        <p:nvSpPr>
          <p:cNvPr id="12" name="文本框 11"/>
          <p:cNvSpPr txBox="1"/>
          <p:nvPr/>
        </p:nvSpPr>
        <p:spPr>
          <a:xfrm>
            <a:off x="1293423" y="5731933"/>
            <a:ext cx="2128520" cy="338554"/>
          </a:xfrm>
          <a:prstGeom prst="rect">
            <a:avLst/>
          </a:prstGeom>
          <a:noFill/>
        </p:spPr>
        <p:txBody>
          <a:bodyPr wrap="square">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首页使用对话框图</a:t>
            </a:r>
          </a:p>
        </p:txBody>
      </p:sp>
      <p:sp>
        <p:nvSpPr>
          <p:cNvPr id="2" name="文本框 1"/>
          <p:cNvSpPr txBox="1"/>
          <p:nvPr/>
        </p:nvSpPr>
        <p:spPr>
          <a:xfrm>
            <a:off x="5328074" y="5739554"/>
            <a:ext cx="1812713" cy="338554"/>
          </a:xfrm>
          <a:prstGeom prst="rect">
            <a:avLst/>
          </a:prstGeom>
          <a:noFill/>
        </p:spPr>
        <p:txBody>
          <a:bodyPr wrap="square">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顺序图</a:t>
            </a:r>
          </a:p>
        </p:txBody>
      </p:sp>
      <p:sp>
        <p:nvSpPr>
          <p:cNvPr id="4" name="文本框 3"/>
          <p:cNvSpPr txBox="1"/>
          <p:nvPr/>
        </p:nvSpPr>
        <p:spPr>
          <a:xfrm>
            <a:off x="8876454" y="5925820"/>
            <a:ext cx="2293620" cy="338554"/>
          </a:xfrm>
          <a:prstGeom prst="rect">
            <a:avLst/>
          </a:prstGeom>
          <a:noFill/>
        </p:spPr>
        <p:txBody>
          <a:bodyPr wrap="square">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学生状态机图</a:t>
            </a:r>
          </a:p>
        </p:txBody>
      </p:sp>
      <p:pic>
        <p:nvPicPr>
          <p:cNvPr id="9" name="图片 8">
            <a:extLst>
              <a:ext uri="{FF2B5EF4-FFF2-40B4-BE49-F238E27FC236}">
                <a16:creationId xmlns:a16="http://schemas.microsoft.com/office/drawing/2014/main" id="{C1FBCC55-F9E4-8503-2E39-FFFD8B679831}"/>
              </a:ext>
            </a:extLst>
          </p:cNvPr>
          <p:cNvPicPr>
            <a:picLocks noChangeAspect="1"/>
          </p:cNvPicPr>
          <p:nvPr/>
        </p:nvPicPr>
        <p:blipFill>
          <a:blip r:embed="rId3"/>
          <a:stretch>
            <a:fillRect/>
          </a:stretch>
        </p:blipFill>
        <p:spPr>
          <a:xfrm>
            <a:off x="8157634" y="2887432"/>
            <a:ext cx="3926709" cy="2769697"/>
          </a:xfrm>
          <a:prstGeom prst="rect">
            <a:avLst/>
          </a:prstGeom>
        </p:spPr>
      </p:pic>
      <p:pic>
        <p:nvPicPr>
          <p:cNvPr id="11" name="图片 10">
            <a:extLst>
              <a:ext uri="{FF2B5EF4-FFF2-40B4-BE49-F238E27FC236}">
                <a16:creationId xmlns:a16="http://schemas.microsoft.com/office/drawing/2014/main" id="{736760BA-D23B-F0CD-8495-26982ED471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9733" y="2380656"/>
            <a:ext cx="3588135" cy="3174197"/>
          </a:xfrm>
          <a:prstGeom prst="rect">
            <a:avLst/>
          </a:prstGeom>
        </p:spPr>
      </p:pic>
      <p:pic>
        <p:nvPicPr>
          <p:cNvPr id="13" name="图片 12">
            <a:extLst>
              <a:ext uri="{FF2B5EF4-FFF2-40B4-BE49-F238E27FC236}">
                <a16:creationId xmlns:a16="http://schemas.microsoft.com/office/drawing/2014/main" id="{E6E35614-0248-646B-30F4-9B6B06300261}"/>
              </a:ext>
            </a:extLst>
          </p:cNvPr>
          <p:cNvPicPr>
            <a:picLocks noChangeAspect="1"/>
          </p:cNvPicPr>
          <p:nvPr/>
        </p:nvPicPr>
        <p:blipFill>
          <a:blip r:embed="rId5"/>
          <a:stretch>
            <a:fillRect/>
          </a:stretch>
        </p:blipFill>
        <p:spPr>
          <a:xfrm>
            <a:off x="1015171" y="2380656"/>
            <a:ext cx="2685024" cy="2666400"/>
          </a:xfrm>
          <a:prstGeom prst="rect">
            <a:avLst/>
          </a:prstGeom>
        </p:spPr>
      </p:pic>
    </p:spTree>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2217420"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测试用例概况</a:t>
            </a:r>
          </a:p>
        </p:txBody>
      </p:sp>
      <p:sp>
        <p:nvSpPr>
          <p:cNvPr id="8" name="文本框 7"/>
          <p:cNvSpPr txBox="1"/>
          <p:nvPr/>
        </p:nvSpPr>
        <p:spPr>
          <a:xfrm>
            <a:off x="1007607" y="838961"/>
            <a:ext cx="10657184" cy="1019125"/>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我们小组测试用例文档参考的模板是</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[1] GB/T 8567-2006.《</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计算机软件文档编制规范</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，测试用例对三类用户针对不同的功能分别进行编写。</a:t>
            </a:r>
            <a:endParaRPr lang="en-US" altLang="zh-CN" sz="2133"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A02B4C66-1EA4-3127-BC0E-823EAFACEF68}"/>
              </a:ext>
            </a:extLst>
          </p:cNvPr>
          <p:cNvPicPr>
            <a:picLocks noChangeAspect="1"/>
          </p:cNvPicPr>
          <p:nvPr/>
        </p:nvPicPr>
        <p:blipFill>
          <a:blip r:embed="rId3"/>
          <a:stretch>
            <a:fillRect/>
          </a:stretch>
        </p:blipFill>
        <p:spPr>
          <a:xfrm>
            <a:off x="902546" y="1932325"/>
            <a:ext cx="5173649" cy="4664055"/>
          </a:xfrm>
          <a:prstGeom prst="rect">
            <a:avLst/>
          </a:prstGeom>
        </p:spPr>
      </p:pic>
      <p:pic>
        <p:nvPicPr>
          <p:cNvPr id="9" name="图片 8">
            <a:extLst>
              <a:ext uri="{FF2B5EF4-FFF2-40B4-BE49-F238E27FC236}">
                <a16:creationId xmlns:a16="http://schemas.microsoft.com/office/drawing/2014/main" id="{3AE4DACE-5A66-68C2-24AE-5C5357D0EC97}"/>
              </a:ext>
            </a:extLst>
          </p:cNvPr>
          <p:cNvPicPr>
            <a:picLocks noChangeAspect="1"/>
          </p:cNvPicPr>
          <p:nvPr/>
        </p:nvPicPr>
        <p:blipFill>
          <a:blip r:embed="rId4"/>
          <a:stretch>
            <a:fillRect/>
          </a:stretch>
        </p:blipFill>
        <p:spPr>
          <a:xfrm>
            <a:off x="6864086" y="1852910"/>
            <a:ext cx="3638857" cy="5024516"/>
          </a:xfrm>
          <a:prstGeom prst="rect">
            <a:avLst/>
          </a:prstGeom>
        </p:spPr>
      </p:pic>
    </p:spTree>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2304627"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测试用例详情</a:t>
            </a:r>
          </a:p>
        </p:txBody>
      </p:sp>
      <p:sp>
        <p:nvSpPr>
          <p:cNvPr id="8" name="文本框 7"/>
          <p:cNvSpPr txBox="1"/>
          <p:nvPr/>
        </p:nvSpPr>
        <p:spPr>
          <a:xfrm>
            <a:off x="816260" y="932941"/>
            <a:ext cx="10657184" cy="1024704"/>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在设计测试用例过程中，项目小组参考了软件测试课程中提及的等价类划分法、边界值法等相关测试方法，形成针对三类用户的测试用例文档。</a:t>
            </a:r>
            <a:endParaRPr lang="zh-CN" altLang="en-US" sz="2133" dirty="0"/>
          </a:p>
        </p:txBody>
      </p:sp>
      <p:pic>
        <p:nvPicPr>
          <p:cNvPr id="3" name="图片 2">
            <a:extLst>
              <a:ext uri="{FF2B5EF4-FFF2-40B4-BE49-F238E27FC236}">
                <a16:creationId xmlns:a16="http://schemas.microsoft.com/office/drawing/2014/main" id="{67CDE3FD-1C8D-E4BB-BCBE-6A554EC1FDC8}"/>
              </a:ext>
            </a:extLst>
          </p:cNvPr>
          <p:cNvPicPr>
            <a:picLocks noChangeAspect="1"/>
          </p:cNvPicPr>
          <p:nvPr/>
        </p:nvPicPr>
        <p:blipFill>
          <a:blip r:embed="rId3"/>
          <a:stretch>
            <a:fillRect/>
          </a:stretch>
        </p:blipFill>
        <p:spPr>
          <a:xfrm>
            <a:off x="4559830" y="1991613"/>
            <a:ext cx="3488276" cy="4818465"/>
          </a:xfrm>
          <a:prstGeom prst="rect">
            <a:avLst/>
          </a:prstGeom>
        </p:spPr>
      </p:pic>
      <p:pic>
        <p:nvPicPr>
          <p:cNvPr id="4" name="图片 3">
            <a:extLst>
              <a:ext uri="{FF2B5EF4-FFF2-40B4-BE49-F238E27FC236}">
                <a16:creationId xmlns:a16="http://schemas.microsoft.com/office/drawing/2014/main" id="{866C08BA-C471-7FA2-E6A5-284FBCB43EFA}"/>
              </a:ext>
            </a:extLst>
          </p:cNvPr>
          <p:cNvPicPr>
            <a:picLocks noChangeAspect="1"/>
          </p:cNvPicPr>
          <p:nvPr/>
        </p:nvPicPr>
        <p:blipFill>
          <a:blip r:embed="rId4"/>
          <a:stretch>
            <a:fillRect/>
          </a:stretch>
        </p:blipFill>
        <p:spPr>
          <a:xfrm>
            <a:off x="2" y="2948947"/>
            <a:ext cx="4860741" cy="3173467"/>
          </a:xfrm>
          <a:prstGeom prst="rect">
            <a:avLst/>
          </a:prstGeom>
        </p:spPr>
      </p:pic>
      <p:pic>
        <p:nvPicPr>
          <p:cNvPr id="5" name="图片 4">
            <a:extLst>
              <a:ext uri="{FF2B5EF4-FFF2-40B4-BE49-F238E27FC236}">
                <a16:creationId xmlns:a16="http://schemas.microsoft.com/office/drawing/2014/main" id="{7B28E510-31C8-3707-BC2A-2163609865B0}"/>
              </a:ext>
            </a:extLst>
          </p:cNvPr>
          <p:cNvPicPr>
            <a:picLocks noChangeAspect="1"/>
          </p:cNvPicPr>
          <p:nvPr/>
        </p:nvPicPr>
        <p:blipFill>
          <a:blip r:embed="rId5"/>
          <a:stretch>
            <a:fillRect/>
          </a:stretch>
        </p:blipFill>
        <p:spPr>
          <a:xfrm>
            <a:off x="8016635" y="2756926"/>
            <a:ext cx="4389063" cy="3168133"/>
          </a:xfrm>
          <a:prstGeom prst="rect">
            <a:avLst/>
          </a:prstGeom>
        </p:spPr>
      </p:pic>
    </p:spTree>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164104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用户手册</a:t>
            </a:r>
          </a:p>
        </p:txBody>
      </p:sp>
      <p:sp>
        <p:nvSpPr>
          <p:cNvPr id="8" name="文本框 7"/>
          <p:cNvSpPr txBox="1"/>
          <p:nvPr/>
        </p:nvSpPr>
        <p:spPr>
          <a:xfrm>
            <a:off x="887508" y="932723"/>
            <a:ext cx="10657184" cy="1141338"/>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项目小组制定了初步的用户手册供后续的阶段中，目标用户在模拟使用前的说明。用户手册为三类目标用户的各功能操作流程，进行了详细的说明。</a:t>
            </a:r>
            <a:endParaRPr lang="zh-CN" altLang="en-US" sz="2400" dirty="0"/>
          </a:p>
        </p:txBody>
      </p:sp>
      <p:pic>
        <p:nvPicPr>
          <p:cNvPr id="3" name="图片 2">
            <a:extLst>
              <a:ext uri="{FF2B5EF4-FFF2-40B4-BE49-F238E27FC236}">
                <a16:creationId xmlns:a16="http://schemas.microsoft.com/office/drawing/2014/main" id="{26415990-2B82-EBE3-DF00-FD898EC94740}"/>
              </a:ext>
            </a:extLst>
          </p:cNvPr>
          <p:cNvPicPr>
            <a:picLocks noChangeAspect="1"/>
          </p:cNvPicPr>
          <p:nvPr/>
        </p:nvPicPr>
        <p:blipFill>
          <a:blip r:embed="rId3"/>
          <a:stretch>
            <a:fillRect/>
          </a:stretch>
        </p:blipFill>
        <p:spPr>
          <a:xfrm>
            <a:off x="902556" y="1796820"/>
            <a:ext cx="3025697" cy="5061181"/>
          </a:xfrm>
          <a:prstGeom prst="rect">
            <a:avLst/>
          </a:prstGeom>
        </p:spPr>
      </p:pic>
      <p:pic>
        <p:nvPicPr>
          <p:cNvPr id="5" name="图片 4">
            <a:extLst>
              <a:ext uri="{FF2B5EF4-FFF2-40B4-BE49-F238E27FC236}">
                <a16:creationId xmlns:a16="http://schemas.microsoft.com/office/drawing/2014/main" id="{6E60880C-7D01-FD82-5D87-B397D2081429}"/>
              </a:ext>
            </a:extLst>
          </p:cNvPr>
          <p:cNvPicPr>
            <a:picLocks noChangeAspect="1"/>
          </p:cNvPicPr>
          <p:nvPr/>
        </p:nvPicPr>
        <p:blipFill>
          <a:blip r:embed="rId4"/>
          <a:stretch>
            <a:fillRect/>
          </a:stretch>
        </p:blipFill>
        <p:spPr>
          <a:xfrm>
            <a:off x="4847862" y="1988840"/>
            <a:ext cx="3514545" cy="4869160"/>
          </a:xfrm>
          <a:prstGeom prst="rect">
            <a:avLst/>
          </a:prstGeom>
        </p:spPr>
      </p:pic>
    </p:spTree>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164104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组内评审</a:t>
            </a:r>
          </a:p>
        </p:txBody>
      </p:sp>
      <p:sp>
        <p:nvSpPr>
          <p:cNvPr id="8" name="文本框 7"/>
          <p:cNvSpPr txBox="1"/>
          <p:nvPr/>
        </p:nvSpPr>
        <p:spPr>
          <a:xfrm>
            <a:off x="887508" y="932723"/>
            <a:ext cx="10657184" cy="1019125"/>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这是我们小组在</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SRS</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阶段前依照阶段评审表进行的正式内部评审的纪要，通过对评审表条目的逐条比对，确认各项内容均已达到评审要求。</a:t>
            </a:r>
          </a:p>
        </p:txBody>
      </p:sp>
      <p:pic>
        <p:nvPicPr>
          <p:cNvPr id="4" name="图片 3">
            <a:extLst>
              <a:ext uri="{FF2B5EF4-FFF2-40B4-BE49-F238E27FC236}">
                <a16:creationId xmlns:a16="http://schemas.microsoft.com/office/drawing/2014/main" id="{2FFB6A3F-8850-CB5B-33AB-77A24B1703EE}"/>
              </a:ext>
            </a:extLst>
          </p:cNvPr>
          <p:cNvPicPr>
            <a:picLocks noChangeAspect="1"/>
          </p:cNvPicPr>
          <p:nvPr/>
        </p:nvPicPr>
        <p:blipFill>
          <a:blip r:embed="rId3"/>
          <a:stretch>
            <a:fillRect/>
          </a:stretch>
        </p:blipFill>
        <p:spPr>
          <a:xfrm>
            <a:off x="890385" y="2081815"/>
            <a:ext cx="7019603" cy="4390669"/>
          </a:xfrm>
          <a:prstGeom prst="rect">
            <a:avLst/>
          </a:prstGeom>
        </p:spPr>
      </p:pic>
      <p:pic>
        <p:nvPicPr>
          <p:cNvPr id="5" name="图片 4">
            <a:extLst>
              <a:ext uri="{FF2B5EF4-FFF2-40B4-BE49-F238E27FC236}">
                <a16:creationId xmlns:a16="http://schemas.microsoft.com/office/drawing/2014/main" id="{73526926-544E-6765-4D06-BB54924DD4A9}"/>
              </a:ext>
            </a:extLst>
          </p:cNvPr>
          <p:cNvPicPr>
            <a:picLocks noChangeAspect="1"/>
          </p:cNvPicPr>
          <p:nvPr/>
        </p:nvPicPr>
        <p:blipFill>
          <a:blip r:embed="rId4"/>
          <a:stretch>
            <a:fillRect/>
          </a:stretch>
        </p:blipFill>
        <p:spPr>
          <a:xfrm>
            <a:off x="7795051" y="2611002"/>
            <a:ext cx="4433296" cy="2207684"/>
          </a:xfrm>
          <a:prstGeom prst="rect">
            <a:avLst/>
          </a:prstGeom>
        </p:spPr>
      </p:pic>
    </p:spTree>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2886287"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评审后的修改</a:t>
            </a:r>
            <a:r>
              <a:rPr lang="en-US" altLang="zh-CN" sz="2400" b="1" dirty="0">
                <a:solidFill>
                  <a:schemeClr val="tx2"/>
                </a:solidFill>
                <a:latin typeface="微软雅黑" panose="020B0503020204020204" pitchFamily="34" charset="-122"/>
                <a:ea typeface="微软雅黑" panose="020B0503020204020204" pitchFamily="34" charset="-122"/>
              </a:rPr>
              <a:t>/</a:t>
            </a:r>
            <a:r>
              <a:rPr lang="zh-CN" altLang="en-US" sz="2400" b="1" dirty="0">
                <a:solidFill>
                  <a:schemeClr val="tx2"/>
                </a:solidFill>
                <a:latin typeface="微软雅黑" panose="020B0503020204020204" pitchFamily="34" charset="-122"/>
                <a:ea typeface="微软雅黑" panose="020B0503020204020204" pitchFamily="34" charset="-122"/>
              </a:rPr>
              <a:t>完善</a:t>
            </a:r>
          </a:p>
        </p:txBody>
      </p:sp>
      <p:sp>
        <p:nvSpPr>
          <p:cNvPr id="8" name="文本框 7"/>
          <p:cNvSpPr txBox="1"/>
          <p:nvPr/>
        </p:nvSpPr>
        <p:spPr>
          <a:xfrm>
            <a:off x="887508" y="932723"/>
            <a:ext cx="10657184" cy="1511504"/>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每次周一小组阶段性会议中，会根据当周上课时评审小组出现的问题，以及上周周末的线下评审中出现的问题，对小组内上次评审的缺陷作出总结，分配至本周的任务中，体现在本周的</a:t>
            </a:r>
            <a:r>
              <a:rPr lang="zh-CN" altLang="en-US" sz="2133" b="1" dirty="0">
                <a:solidFill>
                  <a:schemeClr val="accent5">
                    <a:lumMod val="75000"/>
                  </a:schemeClr>
                </a:solidFill>
                <a:latin typeface="微软雅黑" panose="020B0503020204020204" pitchFamily="34" charset="-122"/>
                <a:ea typeface="微软雅黑" panose="020B0503020204020204" pitchFamily="34" charset="-122"/>
              </a:rPr>
              <a:t>会议纪要</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上。</a:t>
            </a:r>
            <a:endParaRPr lang="en-US" altLang="zh-CN" sz="2133"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0A9AB23B-3839-98F4-FDB0-2FEDBAB5520D}"/>
              </a:ext>
            </a:extLst>
          </p:cNvPr>
          <p:cNvPicPr>
            <a:picLocks noChangeAspect="1"/>
          </p:cNvPicPr>
          <p:nvPr/>
        </p:nvPicPr>
        <p:blipFill>
          <a:blip r:embed="rId3"/>
          <a:stretch>
            <a:fillRect/>
          </a:stretch>
        </p:blipFill>
        <p:spPr>
          <a:xfrm>
            <a:off x="902547" y="2531230"/>
            <a:ext cx="4309109" cy="4065151"/>
          </a:xfrm>
          <a:prstGeom prst="rect">
            <a:avLst/>
          </a:prstGeom>
        </p:spPr>
      </p:pic>
    </p:spTree>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47" y="261620"/>
            <a:ext cx="2886287"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sz="2400" b="1" dirty="0">
                <a:solidFill>
                  <a:schemeClr val="tx2"/>
                </a:solidFill>
                <a:latin typeface="微软雅黑" panose="020B0503020204020204" pitchFamily="34" charset="-122"/>
                <a:ea typeface="微软雅黑" panose="020B0503020204020204" pitchFamily="34" charset="-122"/>
              </a:rPr>
              <a:t>SRS</a:t>
            </a:r>
            <a:r>
              <a:rPr lang="zh-CN" altLang="en-US" sz="2400" b="1" dirty="0">
                <a:solidFill>
                  <a:schemeClr val="tx2"/>
                </a:solidFill>
                <a:latin typeface="微软雅黑" panose="020B0503020204020204" pitchFamily="34" charset="-122"/>
                <a:ea typeface="微软雅黑" panose="020B0503020204020204" pitchFamily="34" charset="-122"/>
              </a:rPr>
              <a:t>阶段基线发布</a:t>
            </a:r>
          </a:p>
        </p:txBody>
      </p:sp>
      <p:sp>
        <p:nvSpPr>
          <p:cNvPr id="8" name="文本框 7"/>
          <p:cNvSpPr txBox="1"/>
          <p:nvPr/>
        </p:nvSpPr>
        <p:spPr>
          <a:xfrm>
            <a:off x="887508" y="932724"/>
            <a:ext cx="10657184" cy="1019125"/>
          </a:xfrm>
          <a:prstGeom prst="rect">
            <a:avLst/>
          </a:prstGeom>
          <a:noFill/>
        </p:spPr>
        <p:txBody>
          <a:bodyPr wrap="square">
            <a:spAutoFit/>
          </a:bodyPr>
          <a:lstStyle/>
          <a:p>
            <a:pPr>
              <a:lnSpc>
                <a:spcPct val="150000"/>
              </a:lnSpc>
            </a:pP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SRS</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阶段完成评审后，项目小组针对评审中的问题对</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SRS</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文档进行完善，形成</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1.0.0</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正式发布稿，并同步上传至</a:t>
            </a:r>
            <a:r>
              <a:rPr lang="en-US" altLang="zh-CN" sz="2133">
                <a:solidFill>
                  <a:schemeClr val="accent5">
                    <a:lumMod val="75000"/>
                  </a:schemeClr>
                </a:solidFill>
                <a:latin typeface="微软雅黑" panose="020B0503020204020204" pitchFamily="34" charset="-122"/>
                <a:ea typeface="微软雅黑" panose="020B0503020204020204" pitchFamily="34" charset="-122"/>
              </a:rPr>
              <a:t>GitHub</a:t>
            </a:r>
            <a:r>
              <a:rPr lang="zh-CN" altLang="en-US" sz="2133">
                <a:solidFill>
                  <a:schemeClr val="accent5">
                    <a:lumMod val="75000"/>
                  </a:schemeClr>
                </a:solidFill>
                <a:latin typeface="微软雅黑" panose="020B0503020204020204" pitchFamily="34" charset="-122"/>
                <a:ea typeface="微软雅黑" panose="020B0503020204020204" pitchFamily="34" charset="-122"/>
              </a:rPr>
              <a:t>供</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小组成员同步。</a:t>
            </a:r>
          </a:p>
        </p:txBody>
      </p:sp>
      <p:pic>
        <p:nvPicPr>
          <p:cNvPr id="4" name="图片 3">
            <a:extLst>
              <a:ext uri="{FF2B5EF4-FFF2-40B4-BE49-F238E27FC236}">
                <a16:creationId xmlns:a16="http://schemas.microsoft.com/office/drawing/2014/main" id="{859265B2-7E73-E116-23A7-4F2A944F4CF1}"/>
              </a:ext>
            </a:extLst>
          </p:cNvPr>
          <p:cNvPicPr>
            <a:picLocks noChangeAspect="1"/>
          </p:cNvPicPr>
          <p:nvPr/>
        </p:nvPicPr>
        <p:blipFill>
          <a:blip r:embed="rId3"/>
          <a:stretch>
            <a:fillRect/>
          </a:stretch>
        </p:blipFill>
        <p:spPr>
          <a:xfrm>
            <a:off x="744336" y="1472207"/>
            <a:ext cx="6363192" cy="5124172"/>
          </a:xfrm>
          <a:prstGeom prst="rect">
            <a:avLst/>
          </a:prstGeom>
        </p:spPr>
      </p:pic>
      <p:pic>
        <p:nvPicPr>
          <p:cNvPr id="6" name="图片 5">
            <a:extLst>
              <a:ext uri="{FF2B5EF4-FFF2-40B4-BE49-F238E27FC236}">
                <a16:creationId xmlns:a16="http://schemas.microsoft.com/office/drawing/2014/main" id="{C9AE14F1-F5A3-1DF4-A1CC-64676313759F}"/>
              </a:ext>
            </a:extLst>
          </p:cNvPr>
          <p:cNvPicPr>
            <a:picLocks noChangeAspect="1"/>
          </p:cNvPicPr>
          <p:nvPr/>
        </p:nvPicPr>
        <p:blipFill>
          <a:blip r:embed="rId4"/>
          <a:stretch>
            <a:fillRect/>
          </a:stretch>
        </p:blipFill>
        <p:spPr>
          <a:xfrm>
            <a:off x="6950338" y="3712091"/>
            <a:ext cx="5382337" cy="1253080"/>
          </a:xfrm>
          <a:prstGeom prst="rect">
            <a:avLst/>
          </a:prstGeom>
        </p:spPr>
      </p:pic>
    </p:spTree>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02509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需求管理工具</a:t>
            </a:r>
          </a:p>
        </p:txBody>
      </p:sp>
      <p:sp>
        <p:nvSpPr>
          <p:cNvPr id="8" name="文本框 7"/>
          <p:cNvSpPr txBox="1"/>
          <p:nvPr/>
        </p:nvSpPr>
        <p:spPr>
          <a:xfrm>
            <a:off x="887508" y="932723"/>
            <a:ext cx="10657184" cy="1141338"/>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项目小组通过</a:t>
            </a:r>
            <a:r>
              <a:rPr lang="en-US" altLang="zh-CN" sz="2400" dirty="0" err="1">
                <a:solidFill>
                  <a:schemeClr val="accent5">
                    <a:lumMod val="75000"/>
                  </a:schemeClr>
                </a:solidFill>
                <a:latin typeface="微软雅黑" panose="020B0503020204020204" pitchFamily="34" charset="-122"/>
                <a:ea typeface="微软雅黑" panose="020B0503020204020204" pitchFamily="34" charset="-122"/>
              </a:rPr>
              <a:t>PingCode</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进行需求管理，</a:t>
            </a:r>
            <a:r>
              <a:rPr lang="en-US" altLang="zh-CN" sz="2400" dirty="0" err="1">
                <a:solidFill>
                  <a:schemeClr val="accent5">
                    <a:lumMod val="75000"/>
                  </a:schemeClr>
                </a:solidFill>
                <a:latin typeface="微软雅黑" panose="020B0503020204020204" pitchFamily="34" charset="-122"/>
                <a:ea typeface="微软雅黑" panose="020B0503020204020204" pitchFamily="34" charset="-122"/>
              </a:rPr>
              <a:t>PingCode</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可以执行便利的需求导入与导出，方便需求进行维护。</a:t>
            </a:r>
            <a:endParaRPr lang="zh-CN" altLang="en-US" sz="2400" dirty="0"/>
          </a:p>
        </p:txBody>
      </p:sp>
      <p:pic>
        <p:nvPicPr>
          <p:cNvPr id="4" name="图片 3">
            <a:extLst>
              <a:ext uri="{FF2B5EF4-FFF2-40B4-BE49-F238E27FC236}">
                <a16:creationId xmlns:a16="http://schemas.microsoft.com/office/drawing/2014/main" id="{AA284746-E6A7-4CA3-8396-7C52F2B0ED5F}"/>
              </a:ext>
            </a:extLst>
          </p:cNvPr>
          <p:cNvPicPr>
            <a:picLocks noChangeAspect="1"/>
          </p:cNvPicPr>
          <p:nvPr/>
        </p:nvPicPr>
        <p:blipFill>
          <a:blip r:embed="rId3"/>
          <a:stretch>
            <a:fillRect/>
          </a:stretch>
        </p:blipFill>
        <p:spPr>
          <a:xfrm>
            <a:off x="902557" y="2168755"/>
            <a:ext cx="6157523" cy="4427989"/>
          </a:xfrm>
          <a:prstGeom prst="rect">
            <a:avLst/>
          </a:prstGeom>
        </p:spPr>
      </p:pic>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6478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里程碑交付物</a:t>
            </a:r>
          </a:p>
        </p:txBody>
      </p:sp>
      <p:sp>
        <p:nvSpPr>
          <p:cNvPr id="2" name="文本框 1">
            <a:extLst>
              <a:ext uri="{FF2B5EF4-FFF2-40B4-BE49-F238E27FC236}">
                <a16:creationId xmlns:a16="http://schemas.microsoft.com/office/drawing/2014/main" id="{C15F3E82-CA33-A796-7451-940709084A55}"/>
              </a:ext>
            </a:extLst>
          </p:cNvPr>
          <p:cNvSpPr txBox="1"/>
          <p:nvPr/>
        </p:nvSpPr>
        <p:spPr>
          <a:xfrm>
            <a:off x="1345744" y="1244138"/>
            <a:ext cx="7096754" cy="3905043"/>
          </a:xfrm>
          <a:prstGeom prst="rect">
            <a:avLst/>
          </a:prstGeom>
          <a:noFill/>
        </p:spPr>
        <p:txBody>
          <a:bodyPr wrap="square">
            <a:spAutoFit/>
          </a:bodyPr>
          <a:lstStyle/>
          <a:p>
            <a:pPr>
              <a:lnSpc>
                <a:spcPct val="150000"/>
              </a:lnSpc>
              <a:buClr>
                <a:srgbClr val="3992DB"/>
              </a:buClr>
            </a:pPr>
            <a:r>
              <a:rPr lang="zh-CN" sz="2400" b="1" dirty="0">
                <a:solidFill>
                  <a:schemeClr val="tx1">
                    <a:lumMod val="75000"/>
                    <a:lumOff val="25000"/>
                  </a:schemeClr>
                </a:solidFill>
                <a:latin typeface="微软雅黑" panose="020B0503020204020204" pitchFamily="34" charset="-122"/>
                <a:ea typeface="微软雅黑" panose="020B0503020204020204" pitchFamily="34" charset="-122"/>
              </a:rPr>
              <a:t>项目计划阶段</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：项目计划书、可行性分析报告、项目章程</a:t>
            </a:r>
          </a:p>
          <a:p>
            <a:pPr>
              <a:lnSpc>
                <a:spcPct val="150000"/>
              </a:lnSpc>
              <a:buClr>
                <a:srgbClr val="3992DB"/>
              </a:buClr>
            </a:pPr>
            <a:r>
              <a:rPr lang="zh-CN" sz="2400" b="1" dirty="0">
                <a:solidFill>
                  <a:schemeClr val="tx1">
                    <a:lumMod val="75000"/>
                    <a:lumOff val="25000"/>
                  </a:schemeClr>
                </a:solidFill>
                <a:latin typeface="微软雅黑" panose="020B0503020204020204" pitchFamily="34" charset="-122"/>
                <a:ea typeface="微软雅黑" panose="020B0503020204020204" pitchFamily="34" charset="-122"/>
              </a:rPr>
              <a:t>需求分析阶段</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：需求规格说明书、用例说明文档、测试用例报告、用户手册</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buClr>
                <a:srgbClr val="3992DB"/>
              </a:buClr>
            </a:pPr>
            <a:r>
              <a:rPr lang="zh-CN" sz="2400" b="1" dirty="0">
                <a:solidFill>
                  <a:schemeClr val="tx1">
                    <a:lumMod val="75000"/>
                    <a:lumOff val="25000"/>
                  </a:schemeClr>
                </a:solidFill>
                <a:latin typeface="微软雅黑" panose="020B0503020204020204" pitchFamily="34" charset="-122"/>
                <a:ea typeface="微软雅黑" panose="020B0503020204020204" pitchFamily="34" charset="-122"/>
              </a:rPr>
              <a:t>需求变更阶段</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需求变更说明书、需求变更影响分析</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CCB</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章程</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项目收尾阶段</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：项目总结报告</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02509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跟踪链接矩阵</a:t>
            </a:r>
          </a:p>
        </p:txBody>
      </p:sp>
      <p:sp>
        <p:nvSpPr>
          <p:cNvPr id="8" name="文本框 7"/>
          <p:cNvSpPr txBox="1"/>
          <p:nvPr/>
        </p:nvSpPr>
        <p:spPr>
          <a:xfrm>
            <a:off x="887508" y="932723"/>
            <a:ext cx="10657184" cy="587340"/>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由于需求管理工具的限制，跟踪矩阵小组采用</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Excel</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手动维护的方式进行。</a:t>
            </a:r>
            <a:endParaRPr lang="zh-CN" altLang="en-US" sz="2400" dirty="0"/>
          </a:p>
        </p:txBody>
      </p:sp>
      <p:pic>
        <p:nvPicPr>
          <p:cNvPr id="5" name="图片 4">
            <a:extLst>
              <a:ext uri="{FF2B5EF4-FFF2-40B4-BE49-F238E27FC236}">
                <a16:creationId xmlns:a16="http://schemas.microsoft.com/office/drawing/2014/main" id="{501C5E45-D380-F007-90CD-6473B59E0B50}"/>
              </a:ext>
            </a:extLst>
          </p:cNvPr>
          <p:cNvPicPr>
            <a:picLocks noChangeAspect="1"/>
          </p:cNvPicPr>
          <p:nvPr/>
        </p:nvPicPr>
        <p:blipFill>
          <a:blip r:embed="rId3"/>
          <a:stretch>
            <a:fillRect/>
          </a:stretch>
        </p:blipFill>
        <p:spPr>
          <a:xfrm>
            <a:off x="903383" y="1741838"/>
            <a:ext cx="9360363" cy="4854908"/>
          </a:xfrm>
          <a:prstGeom prst="rect">
            <a:avLst/>
          </a:prstGeom>
        </p:spPr>
      </p:pic>
    </p:spTree>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1449028"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2400" b="1" dirty="0">
                <a:solidFill>
                  <a:schemeClr val="tx2"/>
                </a:solidFill>
                <a:latin typeface="微软雅黑" panose="020B0503020204020204" pitchFamily="34" charset="-122"/>
                <a:ea typeface="微软雅黑" panose="020B0503020204020204" pitchFamily="34" charset="-122"/>
              </a:rPr>
              <a:t>CCB</a:t>
            </a:r>
            <a:r>
              <a:rPr lang="zh-CN" altLang="en-US" sz="2400" b="1" dirty="0">
                <a:solidFill>
                  <a:schemeClr val="tx2"/>
                </a:solidFill>
                <a:latin typeface="微软雅黑" panose="020B0503020204020204" pitchFamily="34" charset="-122"/>
                <a:ea typeface="微软雅黑" panose="020B0503020204020204" pitchFamily="34" charset="-122"/>
              </a:rPr>
              <a:t>章程</a:t>
            </a:r>
          </a:p>
        </p:txBody>
      </p:sp>
      <p:sp>
        <p:nvSpPr>
          <p:cNvPr id="8" name="文本框 7"/>
          <p:cNvSpPr txBox="1"/>
          <p:nvPr/>
        </p:nvSpPr>
        <p:spPr>
          <a:xfrm>
            <a:off x="887508" y="932723"/>
            <a:ext cx="10657184" cy="532325"/>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项目小组于项目需求变更阶段决定建立</a:t>
            </a:r>
            <a:r>
              <a:rPr lang="en-US" altLang="zh-CN" sz="2133" dirty="0">
                <a:solidFill>
                  <a:schemeClr val="accent5">
                    <a:lumMod val="75000"/>
                  </a:schemeClr>
                </a:solidFill>
                <a:latin typeface="微软雅黑" panose="020B0503020204020204" pitchFamily="34" charset="-122"/>
                <a:ea typeface="微软雅黑" panose="020B0503020204020204" pitchFamily="34" charset="-122"/>
              </a:rPr>
              <a:t>CCB</a:t>
            </a: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，制定章程，表决后续的需求变更可行性。</a:t>
            </a:r>
            <a:endParaRPr lang="zh-CN" altLang="en-US" sz="2133" dirty="0"/>
          </a:p>
        </p:txBody>
      </p:sp>
      <p:pic>
        <p:nvPicPr>
          <p:cNvPr id="9" name="图片 8">
            <a:extLst>
              <a:ext uri="{FF2B5EF4-FFF2-40B4-BE49-F238E27FC236}">
                <a16:creationId xmlns:a16="http://schemas.microsoft.com/office/drawing/2014/main" id="{CAA8B985-8CCB-63E8-ACF2-0EACC2D6DE3D}"/>
              </a:ext>
            </a:extLst>
          </p:cNvPr>
          <p:cNvPicPr>
            <a:picLocks noChangeAspect="1"/>
          </p:cNvPicPr>
          <p:nvPr/>
        </p:nvPicPr>
        <p:blipFill>
          <a:blip r:embed="rId3"/>
          <a:stretch>
            <a:fillRect/>
          </a:stretch>
        </p:blipFill>
        <p:spPr>
          <a:xfrm>
            <a:off x="902557" y="3873156"/>
            <a:ext cx="4217139" cy="2244999"/>
          </a:xfrm>
          <a:prstGeom prst="rect">
            <a:avLst/>
          </a:prstGeom>
        </p:spPr>
      </p:pic>
      <p:pic>
        <p:nvPicPr>
          <p:cNvPr id="10" name="图片 9">
            <a:extLst>
              <a:ext uri="{FF2B5EF4-FFF2-40B4-BE49-F238E27FC236}">
                <a16:creationId xmlns:a16="http://schemas.microsoft.com/office/drawing/2014/main" id="{1DDB91BF-9896-CE53-43F7-2DF841D6801E}"/>
              </a:ext>
            </a:extLst>
          </p:cNvPr>
          <p:cNvPicPr>
            <a:picLocks noChangeAspect="1"/>
          </p:cNvPicPr>
          <p:nvPr/>
        </p:nvPicPr>
        <p:blipFill>
          <a:blip r:embed="rId4"/>
          <a:stretch>
            <a:fillRect/>
          </a:stretch>
        </p:blipFill>
        <p:spPr>
          <a:xfrm>
            <a:off x="7401688" y="1514848"/>
            <a:ext cx="3887755" cy="3263187"/>
          </a:xfrm>
          <a:prstGeom prst="rect">
            <a:avLst/>
          </a:prstGeom>
        </p:spPr>
      </p:pic>
      <p:graphicFrame>
        <p:nvGraphicFramePr>
          <p:cNvPr id="5" name="表格 4">
            <a:extLst>
              <a:ext uri="{FF2B5EF4-FFF2-40B4-BE49-F238E27FC236}">
                <a16:creationId xmlns:a16="http://schemas.microsoft.com/office/drawing/2014/main" id="{01087B22-7704-44CF-8DC7-478FE1B56816}"/>
              </a:ext>
            </a:extLst>
          </p:cNvPr>
          <p:cNvGraphicFramePr>
            <a:graphicFrameLocks noGrp="1"/>
          </p:cNvGraphicFramePr>
          <p:nvPr>
            <p:extLst>
              <p:ext uri="{D42A27DB-BD31-4B8C-83A1-F6EECF244321}">
                <p14:modId xmlns:p14="http://schemas.microsoft.com/office/powerpoint/2010/main" val="2711884611"/>
              </p:ext>
            </p:extLst>
          </p:nvPr>
        </p:nvGraphicFramePr>
        <p:xfrm>
          <a:off x="841127" y="1940560"/>
          <a:ext cx="5411470" cy="1828800"/>
        </p:xfrm>
        <a:graphic>
          <a:graphicData uri="http://schemas.openxmlformats.org/drawingml/2006/table">
            <a:tbl>
              <a:tblPr firstRow="1" firstCol="1" bandRow="1">
                <a:tableStyleId>{5C22544A-7EE6-4342-B048-85BDC9FD1C3A}</a:tableStyleId>
              </a:tblPr>
              <a:tblGrid>
                <a:gridCol w="878840">
                  <a:extLst>
                    <a:ext uri="{9D8B030D-6E8A-4147-A177-3AD203B41FA5}">
                      <a16:colId xmlns:a16="http://schemas.microsoft.com/office/drawing/2014/main" val="1794720111"/>
                    </a:ext>
                  </a:extLst>
                </a:gridCol>
                <a:gridCol w="1350010">
                  <a:extLst>
                    <a:ext uri="{9D8B030D-6E8A-4147-A177-3AD203B41FA5}">
                      <a16:colId xmlns:a16="http://schemas.microsoft.com/office/drawing/2014/main" val="2009880469"/>
                    </a:ext>
                  </a:extLst>
                </a:gridCol>
                <a:gridCol w="3182620">
                  <a:extLst>
                    <a:ext uri="{9D8B030D-6E8A-4147-A177-3AD203B41FA5}">
                      <a16:colId xmlns:a16="http://schemas.microsoft.com/office/drawing/2014/main" val="3731856930"/>
                    </a:ext>
                  </a:extLst>
                </a:gridCol>
              </a:tblGrid>
              <a:tr h="0">
                <a:tc>
                  <a:txBody>
                    <a:bodyPr/>
                    <a:lstStyle/>
                    <a:p>
                      <a:pPr algn="ct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姓名</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职位</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联系方式</a:t>
                      </a:r>
                    </a:p>
                  </a:txBody>
                  <a:tcPr marL="68580" marR="68580" marT="0" marB="0"/>
                </a:tc>
                <a:extLst>
                  <a:ext uri="{0D108BD9-81ED-4DB2-BD59-A6C34878D82A}">
                    <a16:rowId xmlns:a16="http://schemas.microsoft.com/office/drawing/2014/main" val="1873125230"/>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田淼</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主席</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32001037@stu.zucc.edu.cn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80057019"/>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郑骥</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成员</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32001278@stu.zucc.edu.cn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3160386"/>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李卓楷</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CCB</a:t>
                      </a:r>
                      <a:r>
                        <a:rPr lang="zh-CN" sz="1200" kern="100">
                          <a:effectLst/>
                          <a:latin typeface="Calibri" panose="020F0502020204030204" pitchFamily="34" charset="0"/>
                          <a:ea typeface="宋体" panose="02010600030101010101" pitchFamily="2" charset="-122"/>
                          <a:cs typeface="Times New Roman" panose="02020603050405020304" pitchFamily="18" charset="0"/>
                        </a:rPr>
                        <a:t>联系人</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32001274@stu.zucc.edu.cn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87052956"/>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时蒙恩</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提交者</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32001259@stu.zucc.edu.cn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97515731"/>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韩易贤</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请求接收者</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32001236@stu.zucc.edu.cn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2670814"/>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黄永智</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修改者</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32001119@stu.zucc.edu.cn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17937349"/>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潘阅</a:t>
                      </a:r>
                    </a:p>
                  </a:txBody>
                  <a:tcPr marL="68580" marR="68580" marT="0" marB="0"/>
                </a:tc>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验证者</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32001263@stu.zucc.edu.cn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9103997"/>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季荣豪</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CCB</a:t>
                      </a:r>
                      <a:r>
                        <a:rPr lang="zh-CN" sz="1200" kern="100">
                          <a:effectLst/>
                          <a:latin typeface="Calibri" panose="020F0502020204030204" pitchFamily="34" charset="0"/>
                          <a:ea typeface="宋体" panose="02010600030101010101" pitchFamily="2" charset="-122"/>
                          <a:cs typeface="Times New Roman" panose="02020603050405020304" pitchFamily="18" charset="0"/>
                        </a:rPr>
                        <a:t>成员</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32001132@stu.zucc.edu.cn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481686"/>
                  </a:ext>
                </a:extLst>
              </a:tr>
              <a:tr h="0">
                <a:tc>
                  <a:txBody>
                    <a:bodyPr/>
                    <a:lstStyle/>
                    <a:p>
                      <a:pPr algn="ctr"/>
                      <a:r>
                        <a:rPr lang="zh-CN" sz="1200" kern="100">
                          <a:effectLst/>
                          <a:latin typeface="Calibri" panose="020F0502020204030204" pitchFamily="34" charset="0"/>
                          <a:ea typeface="宋体" panose="02010600030101010101" pitchFamily="2" charset="-122"/>
                          <a:cs typeface="Times New Roman" panose="02020603050405020304" pitchFamily="18" charset="0"/>
                        </a:rPr>
                        <a:t>彭志恒</a:t>
                      </a:r>
                    </a:p>
                  </a:txBody>
                  <a:tcPr marL="68580" marR="68580" marT="0" marB="0"/>
                </a:tc>
                <a:tc>
                  <a:txBody>
                    <a:bodyPr/>
                    <a:lstStyle/>
                    <a:p>
                      <a:pPr algn="ctr"/>
                      <a:r>
                        <a:rPr lang="en-US" sz="1200" kern="100">
                          <a:effectLst/>
                          <a:latin typeface="Calibri" panose="020F0502020204030204" pitchFamily="34" charset="0"/>
                          <a:ea typeface="宋体" panose="02010600030101010101" pitchFamily="2" charset="-122"/>
                          <a:cs typeface="Times New Roman" panose="02020603050405020304" pitchFamily="18" charset="0"/>
                        </a:rPr>
                        <a:t>CCB</a:t>
                      </a:r>
                      <a:r>
                        <a:rPr lang="zh-CN" sz="1200" kern="100">
                          <a:effectLst/>
                          <a:latin typeface="Calibri" panose="020F0502020204030204" pitchFamily="34" charset="0"/>
                          <a:ea typeface="宋体" panose="02010600030101010101" pitchFamily="2" charset="-122"/>
                          <a:cs typeface="Times New Roman" panose="02020603050405020304" pitchFamily="18" charset="0"/>
                        </a:rPr>
                        <a:t>成员</a:t>
                      </a:r>
                    </a:p>
                  </a:txBody>
                  <a:tcPr marL="68580" marR="68580" marT="0" marB="0"/>
                </a:tc>
                <a:tc>
                  <a:txBody>
                    <a:bodyPr/>
                    <a:lstStyle/>
                    <a:p>
                      <a:pPr algn="ctr"/>
                      <a:r>
                        <a:rPr lang="en-US" sz="1200" kern="100" dirty="0">
                          <a:effectLst/>
                          <a:latin typeface="Calibri" panose="020F0502020204030204" pitchFamily="34" charset="0"/>
                          <a:ea typeface="宋体" panose="02010600030101010101" pitchFamily="2" charset="-122"/>
                          <a:cs typeface="Times New Roman" panose="02020603050405020304" pitchFamily="18" charset="0"/>
                        </a:rPr>
                        <a:t>32001195@stu.zucc.edu.cn</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641540"/>
                  </a:ext>
                </a:extLst>
              </a:tr>
            </a:tbl>
          </a:graphicData>
        </a:graphic>
      </p:graphicFrame>
      <p:pic>
        <p:nvPicPr>
          <p:cNvPr id="3" name="图片 2">
            <a:extLst>
              <a:ext uri="{FF2B5EF4-FFF2-40B4-BE49-F238E27FC236}">
                <a16:creationId xmlns:a16="http://schemas.microsoft.com/office/drawing/2014/main" id="{0281CAED-DD37-46B1-BC90-6FD21B48CC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8185" y="5507395"/>
            <a:ext cx="1028242" cy="610760"/>
          </a:xfrm>
          <a:prstGeom prst="rect">
            <a:avLst/>
          </a:prstGeom>
        </p:spPr>
      </p:pic>
      <p:pic>
        <p:nvPicPr>
          <p:cNvPr id="6" name="图片 5">
            <a:extLst>
              <a:ext uri="{FF2B5EF4-FFF2-40B4-BE49-F238E27FC236}">
                <a16:creationId xmlns:a16="http://schemas.microsoft.com/office/drawing/2014/main" id="{40A49167-35F4-4508-B9F3-8BED3984DA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20417" y="5507396"/>
            <a:ext cx="1040814" cy="610760"/>
          </a:xfrm>
          <a:prstGeom prst="rect">
            <a:avLst/>
          </a:prstGeom>
        </p:spPr>
      </p:pic>
      <p:pic>
        <p:nvPicPr>
          <p:cNvPr id="11" name="图片 10">
            <a:extLst>
              <a:ext uri="{FF2B5EF4-FFF2-40B4-BE49-F238E27FC236}">
                <a16:creationId xmlns:a16="http://schemas.microsoft.com/office/drawing/2014/main" id="{D1BE9861-CF10-43C0-A803-889B2F7DDC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05815" y="5507396"/>
            <a:ext cx="973016" cy="610760"/>
          </a:xfrm>
          <a:prstGeom prst="rect">
            <a:avLst/>
          </a:prstGeom>
        </p:spPr>
      </p:pic>
      <p:sp>
        <p:nvSpPr>
          <p:cNvPr id="12" name="文本框 11">
            <a:extLst>
              <a:ext uri="{FF2B5EF4-FFF2-40B4-BE49-F238E27FC236}">
                <a16:creationId xmlns:a16="http://schemas.microsoft.com/office/drawing/2014/main" id="{B287FB01-2422-4AC3-B85B-42B7573A9060}"/>
              </a:ext>
            </a:extLst>
          </p:cNvPr>
          <p:cNvSpPr txBox="1"/>
          <p:nvPr/>
        </p:nvSpPr>
        <p:spPr>
          <a:xfrm>
            <a:off x="6658708" y="5150338"/>
            <a:ext cx="1018227" cy="369332"/>
          </a:xfrm>
          <a:prstGeom prst="rect">
            <a:avLst/>
          </a:prstGeom>
          <a:noFill/>
        </p:spPr>
        <p:txBody>
          <a:bodyPr wrap="none" rtlCol="0">
            <a:spAutoFit/>
          </a:bodyPr>
          <a:lstStyle/>
          <a:p>
            <a:r>
              <a:rPr lang="en-US" altLang="zh-CN" dirty="0"/>
              <a:t>CCB</a:t>
            </a:r>
            <a:r>
              <a:rPr lang="zh-CN" altLang="en-US" dirty="0"/>
              <a:t>签名</a:t>
            </a:r>
          </a:p>
        </p:txBody>
      </p:sp>
    </p:spTree>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60115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需求变更申请报告</a:t>
            </a:r>
          </a:p>
        </p:txBody>
      </p:sp>
      <p:sp>
        <p:nvSpPr>
          <p:cNvPr id="8" name="文本框 7"/>
          <p:cNvSpPr txBox="1"/>
          <p:nvPr/>
        </p:nvSpPr>
        <p:spPr>
          <a:xfrm>
            <a:off x="887508" y="932723"/>
            <a:ext cx="10657184" cy="1024704"/>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根据具体需要变更的需求条目，项目小组成员制定了需求变更申请表，置于需求变更申请报告中。</a:t>
            </a:r>
            <a:endParaRPr lang="zh-CN" altLang="en-US" sz="2133" dirty="0"/>
          </a:p>
        </p:txBody>
      </p:sp>
      <p:pic>
        <p:nvPicPr>
          <p:cNvPr id="4" name="图片 3">
            <a:extLst>
              <a:ext uri="{FF2B5EF4-FFF2-40B4-BE49-F238E27FC236}">
                <a16:creationId xmlns:a16="http://schemas.microsoft.com/office/drawing/2014/main" id="{A1AC23B6-EF00-6E5A-84BE-1FBE026FBCC2}"/>
              </a:ext>
            </a:extLst>
          </p:cNvPr>
          <p:cNvPicPr>
            <a:picLocks noChangeAspect="1"/>
          </p:cNvPicPr>
          <p:nvPr/>
        </p:nvPicPr>
        <p:blipFill>
          <a:blip r:embed="rId3"/>
          <a:stretch>
            <a:fillRect/>
          </a:stretch>
        </p:blipFill>
        <p:spPr>
          <a:xfrm>
            <a:off x="3357546" y="1505457"/>
            <a:ext cx="4274625" cy="5352543"/>
          </a:xfrm>
          <a:prstGeom prst="rect">
            <a:avLst/>
          </a:prstGeom>
        </p:spPr>
      </p:pic>
    </p:spTree>
  </p:cSld>
  <p:clrMapOvr>
    <a:masterClrMapping/>
  </p:clrMapOvr>
  <p:transition spd="slow">
    <p:cove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902557" y="261256"/>
            <a:ext cx="260115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需求变更影响分析</a:t>
            </a:r>
          </a:p>
        </p:txBody>
      </p:sp>
      <p:sp>
        <p:nvSpPr>
          <p:cNvPr id="8" name="文本框 7"/>
          <p:cNvSpPr txBox="1"/>
          <p:nvPr/>
        </p:nvSpPr>
        <p:spPr>
          <a:xfrm>
            <a:off x="887508" y="932723"/>
            <a:ext cx="10657184" cy="1024704"/>
          </a:xfrm>
          <a:prstGeom prst="rect">
            <a:avLst/>
          </a:prstGeom>
          <a:noFill/>
        </p:spPr>
        <p:txBody>
          <a:bodyPr wrap="square">
            <a:spAutoFit/>
          </a:bodyPr>
          <a:lstStyle/>
          <a:p>
            <a:pPr>
              <a:lnSpc>
                <a:spcPct val="150000"/>
              </a:lnSpc>
            </a:pPr>
            <a:r>
              <a:rPr lang="zh-CN" altLang="en-US" sz="2133" dirty="0">
                <a:solidFill>
                  <a:schemeClr val="accent5">
                    <a:lumMod val="75000"/>
                  </a:schemeClr>
                </a:solidFill>
                <a:latin typeface="微软雅黑" panose="020B0503020204020204" pitchFamily="34" charset="-122"/>
                <a:ea typeface="微软雅黑" panose="020B0503020204020204" pitchFamily="34" charset="-122"/>
              </a:rPr>
              <a:t>需求变更影响分析，主要内容为需求变更内容描述与工作量评估，同时采用需求管理工具进行管理。</a:t>
            </a:r>
            <a:endParaRPr lang="zh-CN" altLang="en-US" sz="2133" dirty="0"/>
          </a:p>
        </p:txBody>
      </p:sp>
      <p:pic>
        <p:nvPicPr>
          <p:cNvPr id="5" name="图片 4">
            <a:extLst>
              <a:ext uri="{FF2B5EF4-FFF2-40B4-BE49-F238E27FC236}">
                <a16:creationId xmlns:a16="http://schemas.microsoft.com/office/drawing/2014/main" id="{88116D53-6892-ECBC-EC30-52A910E2A6CC}"/>
              </a:ext>
            </a:extLst>
          </p:cNvPr>
          <p:cNvPicPr>
            <a:picLocks noChangeAspect="1"/>
          </p:cNvPicPr>
          <p:nvPr/>
        </p:nvPicPr>
        <p:blipFill>
          <a:blip r:embed="rId3"/>
          <a:stretch>
            <a:fillRect/>
          </a:stretch>
        </p:blipFill>
        <p:spPr>
          <a:xfrm>
            <a:off x="6397213" y="1523392"/>
            <a:ext cx="4115001" cy="2789691"/>
          </a:xfrm>
          <a:prstGeom prst="rect">
            <a:avLst/>
          </a:prstGeom>
        </p:spPr>
      </p:pic>
      <p:pic>
        <p:nvPicPr>
          <p:cNvPr id="7" name="图片 6">
            <a:extLst>
              <a:ext uri="{FF2B5EF4-FFF2-40B4-BE49-F238E27FC236}">
                <a16:creationId xmlns:a16="http://schemas.microsoft.com/office/drawing/2014/main" id="{1F637D2B-36C5-8910-AC7C-A649FD5CE998}"/>
              </a:ext>
            </a:extLst>
          </p:cNvPr>
          <p:cNvPicPr>
            <a:picLocks noChangeAspect="1"/>
          </p:cNvPicPr>
          <p:nvPr/>
        </p:nvPicPr>
        <p:blipFill>
          <a:blip r:embed="rId4"/>
          <a:stretch>
            <a:fillRect/>
          </a:stretch>
        </p:blipFill>
        <p:spPr>
          <a:xfrm>
            <a:off x="811606" y="2007805"/>
            <a:ext cx="4228277" cy="2782212"/>
          </a:xfrm>
          <a:prstGeom prst="rect">
            <a:avLst/>
          </a:prstGeom>
        </p:spPr>
      </p:pic>
    </p:spTree>
  </p:cSld>
  <p:clrMapOvr>
    <a:masterClrMapping/>
  </p:clrMapOvr>
  <p:transition spd="slow">
    <p:cove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8627"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后续工作量评估</a:t>
            </a:r>
          </a:p>
        </p:txBody>
      </p:sp>
      <p:pic>
        <p:nvPicPr>
          <p:cNvPr id="4" name="图片 3">
            <a:extLst>
              <a:ext uri="{FF2B5EF4-FFF2-40B4-BE49-F238E27FC236}">
                <a16:creationId xmlns:a16="http://schemas.microsoft.com/office/drawing/2014/main" id="{DAC5A49F-9010-47CB-A152-230F9DF86B72}"/>
              </a:ext>
            </a:extLst>
          </p:cNvPr>
          <p:cNvPicPr>
            <a:picLocks noChangeAspect="1"/>
          </p:cNvPicPr>
          <p:nvPr/>
        </p:nvPicPr>
        <p:blipFill>
          <a:blip r:embed="rId3"/>
          <a:stretch>
            <a:fillRect/>
          </a:stretch>
        </p:blipFill>
        <p:spPr>
          <a:xfrm>
            <a:off x="1860277" y="1562417"/>
            <a:ext cx="6375096" cy="4466594"/>
          </a:xfrm>
          <a:prstGeom prst="rect">
            <a:avLst/>
          </a:prstGeom>
        </p:spPr>
      </p:pic>
      <p:sp>
        <p:nvSpPr>
          <p:cNvPr id="6" name="文本框 5">
            <a:extLst>
              <a:ext uri="{FF2B5EF4-FFF2-40B4-BE49-F238E27FC236}">
                <a16:creationId xmlns:a16="http://schemas.microsoft.com/office/drawing/2014/main" id="{3590CF48-8995-47CA-A957-E1E36525158B}"/>
              </a:ext>
            </a:extLst>
          </p:cNvPr>
          <p:cNvSpPr txBox="1"/>
          <p:nvPr/>
        </p:nvSpPr>
        <p:spPr>
          <a:xfrm>
            <a:off x="786211" y="965081"/>
            <a:ext cx="7992888" cy="422873"/>
          </a:xfrm>
          <a:prstGeom prst="rect">
            <a:avLst/>
          </a:prstGeom>
          <a:noFill/>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需求变更影响分析，主要内容为需求变更内容描述与后续工作量评估。</a:t>
            </a:r>
            <a:endParaRPr lang="zh-CN" altLang="en-US" sz="1600" dirty="0">
              <a:solidFill>
                <a:schemeClr val="tx1">
                  <a:lumMod val="65000"/>
                  <a:lumOff val="35000"/>
                </a:schemeClr>
              </a:solidFill>
            </a:endParaRPr>
          </a:p>
        </p:txBody>
      </p:sp>
    </p:spTree>
  </p:cSld>
  <p:clrMapOvr>
    <a:masterClrMapping/>
  </p:clrMapOvr>
  <p:transition spd="slow">
    <p:cove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007436" y="301238"/>
            <a:ext cx="2793177"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后续阶段计划性安排</a:t>
            </a:r>
          </a:p>
        </p:txBody>
      </p:sp>
      <p:sp>
        <p:nvSpPr>
          <p:cNvPr id="8" name="文本框 7"/>
          <p:cNvSpPr txBox="1"/>
          <p:nvPr/>
        </p:nvSpPr>
        <p:spPr>
          <a:xfrm>
            <a:off x="1391477" y="1313270"/>
            <a:ext cx="7927249" cy="2249334"/>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开发工具：</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IntelliJ IDEA + Android</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 </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Studio/</a:t>
            </a:r>
            <a:r>
              <a:rPr lang="en-US" altLang="zh-CN" sz="2400" dirty="0" err="1">
                <a:solidFill>
                  <a:schemeClr val="accent5">
                    <a:lumMod val="75000"/>
                  </a:schemeClr>
                </a:solidFill>
                <a:latin typeface="微软雅黑" panose="020B0503020204020204" pitchFamily="34" charset="-122"/>
                <a:ea typeface="微软雅黑" panose="020B0503020204020204" pitchFamily="34" charset="-122"/>
              </a:rPr>
              <a:t>Xcode</a:t>
            </a:r>
            <a:endParaRPr lang="en-US" altLang="zh-CN" sz="2400"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开发语言：</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Java  +  JavaScript</a:t>
            </a:r>
          </a:p>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数据库：阿里云数据库</a:t>
            </a:r>
            <a:endParaRPr lang="en-US" altLang="zh-CN" sz="2400"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配置管理系统：</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git bash + </a:t>
            </a:r>
            <a:r>
              <a:rPr lang="en-US" altLang="zh-CN" sz="2400" dirty="0" err="1">
                <a:solidFill>
                  <a:schemeClr val="accent5">
                    <a:lumMod val="75000"/>
                  </a:schemeClr>
                </a:solidFill>
                <a:latin typeface="微软雅黑" panose="020B0503020204020204" pitchFamily="34" charset="-122"/>
                <a:ea typeface="微软雅黑" panose="020B0503020204020204" pitchFamily="34" charset="-122"/>
              </a:rPr>
              <a:t>github</a:t>
            </a:r>
            <a:endParaRPr lang="zh-CN" altLang="en-US" sz="2400" dirty="0"/>
          </a:p>
        </p:txBody>
      </p:sp>
      <p:sp>
        <p:nvSpPr>
          <p:cNvPr id="9" name="文本框 8"/>
          <p:cNvSpPr txBox="1"/>
          <p:nvPr/>
        </p:nvSpPr>
        <p:spPr>
          <a:xfrm>
            <a:off x="1023906" y="924763"/>
            <a:ext cx="2191775"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设计与开发</a:t>
            </a:r>
          </a:p>
        </p:txBody>
      </p:sp>
      <p:sp>
        <p:nvSpPr>
          <p:cNvPr id="10" name="文本框 9"/>
          <p:cNvSpPr txBox="1"/>
          <p:nvPr/>
        </p:nvSpPr>
        <p:spPr>
          <a:xfrm>
            <a:off x="1023906" y="5381229"/>
            <a:ext cx="1327679"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部署</a:t>
            </a:r>
          </a:p>
        </p:txBody>
      </p:sp>
      <p:sp>
        <p:nvSpPr>
          <p:cNvPr id="11" name="文本框 10"/>
          <p:cNvSpPr txBox="1"/>
          <p:nvPr/>
        </p:nvSpPr>
        <p:spPr>
          <a:xfrm>
            <a:off x="1395678" y="5873671"/>
            <a:ext cx="2191775" cy="587340"/>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阿里云服务器</a:t>
            </a:r>
            <a:endParaRPr lang="zh-CN" altLang="en-US" sz="2400" dirty="0"/>
          </a:p>
        </p:txBody>
      </p:sp>
      <p:sp>
        <p:nvSpPr>
          <p:cNvPr id="12" name="文本框 11"/>
          <p:cNvSpPr txBox="1"/>
          <p:nvPr/>
        </p:nvSpPr>
        <p:spPr>
          <a:xfrm>
            <a:off x="1007435" y="3749497"/>
            <a:ext cx="1327679"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测试</a:t>
            </a:r>
          </a:p>
        </p:txBody>
      </p:sp>
      <p:sp>
        <p:nvSpPr>
          <p:cNvPr id="13" name="文本框 12"/>
          <p:cNvSpPr txBox="1"/>
          <p:nvPr/>
        </p:nvSpPr>
        <p:spPr>
          <a:xfrm>
            <a:off x="1391478" y="4148323"/>
            <a:ext cx="7201721" cy="1141338"/>
          </a:xfrm>
          <a:prstGeom prst="rect">
            <a:avLst/>
          </a:prstGeom>
          <a:noFill/>
        </p:spPr>
        <p:txBody>
          <a:bodyPr wrap="square">
            <a:spAutoFit/>
          </a:bodyPr>
          <a:lstStyle/>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手工测试</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 + </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自动化测试</a:t>
            </a:r>
            <a:endParaRPr lang="en-US" altLang="zh-CN" sz="2400"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测试工具：</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Junit </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单元测试 </a:t>
            </a:r>
            <a:r>
              <a:rPr lang="en-US" altLang="zh-CN" sz="2400" dirty="0">
                <a:solidFill>
                  <a:schemeClr val="accent5">
                    <a:lumMod val="75000"/>
                  </a:schemeClr>
                </a:solidFill>
                <a:latin typeface="微软雅黑" panose="020B0503020204020204" pitchFamily="34" charset="-122"/>
                <a:ea typeface="微软雅黑" panose="020B0503020204020204" pitchFamily="34" charset="-122"/>
              </a:rPr>
              <a:t>+ JMeter </a:t>
            </a:r>
            <a:r>
              <a:rPr lang="zh-CN" altLang="en-US" sz="2400" dirty="0">
                <a:solidFill>
                  <a:schemeClr val="accent5">
                    <a:lumMod val="75000"/>
                  </a:schemeClr>
                </a:solidFill>
                <a:latin typeface="微软雅黑" panose="020B0503020204020204" pitchFamily="34" charset="-122"/>
                <a:ea typeface="微软雅黑" panose="020B0503020204020204" pitchFamily="34" charset="-122"/>
              </a:rPr>
              <a:t>压力测试</a:t>
            </a:r>
            <a:endParaRPr lang="zh-CN" altLang="en-US" sz="2400" dirty="0"/>
          </a:p>
        </p:txBody>
      </p:sp>
    </p:spTree>
  </p:cSld>
  <p:clrMapOvr>
    <a:masterClrMapping/>
  </p:clrMapOvr>
  <p:transition spd="slow">
    <p:cove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en-US" altLang="zh-CN" sz="2400" b="1" dirty="0">
                <a:solidFill>
                  <a:srgbClr val="1C50A2"/>
                </a:solidFill>
                <a:ea typeface="微软雅黑" panose="020B0503020204020204" charset="-122"/>
                <a:cs typeface="微软雅黑" panose="020B0503020204020204" charset="-122"/>
                <a:sym typeface="+mn-lt"/>
              </a:rPr>
              <a:t>Team Building</a:t>
            </a:r>
          </a:p>
        </p:txBody>
      </p:sp>
      <p:pic>
        <p:nvPicPr>
          <p:cNvPr id="4" name="图片 3"/>
          <p:cNvPicPr>
            <a:picLocks noChangeAspect="1"/>
          </p:cNvPicPr>
          <p:nvPr/>
        </p:nvPicPr>
        <p:blipFill>
          <a:blip r:embed="rId4"/>
          <a:stretch>
            <a:fillRect/>
          </a:stretch>
        </p:blipFill>
        <p:spPr>
          <a:xfrm>
            <a:off x="8043228" y="4542395"/>
            <a:ext cx="3468106" cy="1951590"/>
          </a:xfrm>
          <a:prstGeom prst="rect">
            <a:avLst/>
          </a:prstGeom>
        </p:spPr>
      </p:pic>
      <p:pic>
        <p:nvPicPr>
          <p:cNvPr id="5" name="图片 4"/>
          <p:cNvPicPr>
            <a:picLocks noChangeAspect="1"/>
          </p:cNvPicPr>
          <p:nvPr/>
        </p:nvPicPr>
        <p:blipFill>
          <a:blip r:embed="rId5"/>
          <a:stretch>
            <a:fillRect/>
          </a:stretch>
        </p:blipFill>
        <p:spPr>
          <a:xfrm>
            <a:off x="4163187" y="4543123"/>
            <a:ext cx="3468106" cy="1950862"/>
          </a:xfrm>
          <a:prstGeom prst="rect">
            <a:avLst/>
          </a:prstGeom>
        </p:spPr>
      </p:pic>
      <p:pic>
        <p:nvPicPr>
          <p:cNvPr id="3" name="图片 2"/>
          <p:cNvPicPr>
            <a:picLocks noChangeAspect="1"/>
          </p:cNvPicPr>
          <p:nvPr>
            <p:custDataLst>
              <p:tags r:id="rId1"/>
            </p:custDataLst>
          </p:nvPr>
        </p:nvPicPr>
        <p:blipFill>
          <a:blip r:embed="rId6"/>
          <a:stretch>
            <a:fillRect/>
          </a:stretch>
        </p:blipFill>
        <p:spPr>
          <a:xfrm>
            <a:off x="256264" y="4542879"/>
            <a:ext cx="3468106" cy="1951106"/>
          </a:xfrm>
          <a:prstGeom prst="rect">
            <a:avLst/>
          </a:prstGeom>
        </p:spPr>
      </p:pic>
      <p:sp>
        <p:nvSpPr>
          <p:cNvPr id="6" name="文本框 5"/>
          <p:cNvSpPr txBox="1"/>
          <p:nvPr/>
        </p:nvSpPr>
        <p:spPr>
          <a:xfrm>
            <a:off x="172086" y="779313"/>
            <a:ext cx="5521325" cy="3073954"/>
          </a:xfrm>
          <a:prstGeom prst="rect">
            <a:avLst/>
          </a:prstGeom>
          <a:noFill/>
        </p:spPr>
        <p:txBody>
          <a:bodyPr wrap="square" rtlCol="0">
            <a:noAutofit/>
          </a:bodyPr>
          <a:lstStyle/>
          <a:p>
            <a:r>
              <a:rPr lang="zh-CN" altLang="en-US" dirty="0"/>
              <a:t>团建信息</a:t>
            </a:r>
          </a:p>
          <a:p>
            <a:r>
              <a:rPr lang="zh-CN" altLang="en-US" sz="1400" dirty="0">
                <a:solidFill>
                  <a:schemeClr val="tx2"/>
                </a:solidFill>
                <a:latin typeface="微软雅黑" panose="020B0503020204020204" charset="-122"/>
                <a:ea typeface="微软雅黑" panose="020B0503020204020204" charset="-122"/>
                <a:cs typeface="+mn-ea"/>
              </a:rPr>
              <a:t>日期：2023/6/4 </a:t>
            </a:r>
          </a:p>
          <a:p>
            <a:r>
              <a:rPr lang="zh-CN" altLang="en-US" sz="1400" dirty="0">
                <a:solidFill>
                  <a:schemeClr val="tx2"/>
                </a:solidFill>
                <a:latin typeface="微软雅黑" panose="020B0503020204020204" charset="-122"/>
                <a:ea typeface="微软雅黑" panose="020B0503020204020204" charset="-122"/>
                <a:cs typeface="+mn-ea"/>
              </a:rPr>
              <a:t> </a:t>
            </a:r>
          </a:p>
          <a:p>
            <a:r>
              <a:rPr lang="zh-CN" altLang="en-US" sz="1400" dirty="0">
                <a:solidFill>
                  <a:schemeClr val="tx2"/>
                </a:solidFill>
                <a:latin typeface="微软雅黑" panose="020B0503020204020204" charset="-122"/>
                <a:ea typeface="微软雅黑" panose="020B0503020204020204" charset="-122"/>
                <a:cs typeface="+mn-ea"/>
              </a:rPr>
              <a:t>内容：小组对本月项目进行总结，归纳问题并规划后续工作，进行线上团建</a:t>
            </a:r>
            <a:r>
              <a:rPr lang="en-US" altLang="zh-CN" sz="1400" dirty="0">
                <a:solidFill>
                  <a:schemeClr val="tx2"/>
                </a:solidFill>
                <a:latin typeface="微软雅黑" panose="020B0503020204020204" charset="-122"/>
                <a:ea typeface="微软雅黑" panose="020B0503020204020204" charset="-122"/>
                <a:cs typeface="+mn-ea"/>
              </a:rPr>
              <a:t>——</a:t>
            </a:r>
            <a:r>
              <a:rPr lang="zh-CN" altLang="en-US" sz="1400" dirty="0">
                <a:solidFill>
                  <a:schemeClr val="tx2"/>
                </a:solidFill>
                <a:latin typeface="微软雅黑" panose="020B0503020204020204" charset="-122"/>
                <a:ea typeface="微软雅黑" panose="020B0503020204020204" charset="-122"/>
                <a:cs typeface="+mn-ea"/>
              </a:rPr>
              <a:t>激情游戏csgo五黑 。</a:t>
            </a:r>
          </a:p>
          <a:p>
            <a:endParaRPr lang="zh-CN" altLang="en-US" sz="1400" dirty="0">
              <a:solidFill>
                <a:schemeClr val="tx2"/>
              </a:solidFill>
              <a:latin typeface="微软雅黑" panose="020B0503020204020204" charset="-122"/>
              <a:ea typeface="微软雅黑" panose="020B0503020204020204" charset="-122"/>
              <a:cs typeface="+mn-ea"/>
            </a:endParaRPr>
          </a:p>
          <a:p>
            <a:r>
              <a:rPr lang="zh-CN" altLang="en-US" sz="1400" dirty="0">
                <a:solidFill>
                  <a:schemeClr val="tx2"/>
                </a:solidFill>
                <a:latin typeface="微软雅黑" panose="020B0503020204020204" charset="-122"/>
                <a:ea typeface="微软雅黑" panose="020B0503020204020204" charset="-122"/>
                <a:cs typeface="+mn-ea"/>
              </a:rPr>
              <a:t>路线：荒漠迷城—炼狱小镇—沙Ⅱ</a:t>
            </a:r>
          </a:p>
          <a:p>
            <a:endParaRPr lang="zh-CN" altLang="en-US" sz="1400" dirty="0">
              <a:solidFill>
                <a:schemeClr val="tx2"/>
              </a:solidFill>
              <a:latin typeface="微软雅黑" panose="020B0503020204020204" charset="-122"/>
              <a:ea typeface="微软雅黑" panose="020B0503020204020204" charset="-122"/>
              <a:cs typeface="+mn-ea"/>
            </a:endParaRPr>
          </a:p>
          <a:p>
            <a:r>
              <a:rPr lang="zh-CN" altLang="en-US" sz="1400" dirty="0">
                <a:solidFill>
                  <a:schemeClr val="tx2"/>
                </a:solidFill>
                <a:latin typeface="微软雅黑" panose="020B0503020204020204" charset="-122"/>
                <a:ea typeface="微软雅黑" panose="020B0503020204020204" charset="-122"/>
                <a:cs typeface="+mn-ea"/>
              </a:rPr>
              <a:t>组织者/记录员：田淼</a:t>
            </a:r>
          </a:p>
          <a:p>
            <a:endParaRPr lang="zh-CN" altLang="en-US" sz="1400" dirty="0">
              <a:solidFill>
                <a:schemeClr val="tx2"/>
              </a:solidFill>
              <a:latin typeface="微软雅黑" panose="020B0503020204020204" charset="-122"/>
              <a:ea typeface="微软雅黑" panose="020B0503020204020204" charset="-122"/>
              <a:cs typeface="+mn-ea"/>
            </a:endParaRPr>
          </a:p>
          <a:p>
            <a:r>
              <a:rPr lang="zh-CN" altLang="en-US" sz="1400" dirty="0">
                <a:solidFill>
                  <a:schemeClr val="tx2"/>
                </a:solidFill>
                <a:latin typeface="微软雅黑" panose="020B0503020204020204" charset="-122"/>
                <a:ea typeface="微软雅黑" panose="020B0503020204020204" charset="-122"/>
                <a:cs typeface="+mn-ea"/>
              </a:rPr>
              <a:t>参与者：田淼、韩易贤、郑骥、黄永智、时蒙恩</a:t>
            </a:r>
          </a:p>
          <a:p>
            <a:endParaRPr lang="zh-CN" altLang="en-US" sz="1400" dirty="0">
              <a:solidFill>
                <a:schemeClr val="tx2"/>
              </a:solidFill>
              <a:latin typeface="微软雅黑" panose="020B0503020204020204" charset="-122"/>
              <a:ea typeface="微软雅黑" panose="020B0503020204020204" charset="-122"/>
              <a:cs typeface="+mn-ea"/>
            </a:endParaRPr>
          </a:p>
          <a:p>
            <a:r>
              <a:rPr lang="zh-CN" altLang="en-US" sz="1400" dirty="0">
                <a:solidFill>
                  <a:schemeClr val="tx2"/>
                </a:solidFill>
                <a:latin typeface="微软雅黑" panose="020B0503020204020204" charset="-122"/>
                <a:ea typeface="微软雅黑" panose="020B0503020204020204" charset="-122"/>
                <a:cs typeface="+mn-ea"/>
              </a:rPr>
              <a:t>缺席人员：潘阅（因为不会玩，通过直播的方式观看了我们的游戏）</a:t>
            </a:r>
          </a:p>
          <a:p>
            <a:endParaRPr lang="zh-CN" altLang="en-US" sz="1400" dirty="0">
              <a:solidFill>
                <a:schemeClr val="tx2"/>
              </a:solidFill>
              <a:latin typeface="微软雅黑" panose="020B0503020204020204" charset="-122"/>
              <a:ea typeface="微软雅黑" panose="020B0503020204020204" charset="-122"/>
              <a:cs typeface="+mn-ea"/>
            </a:endParaRPr>
          </a:p>
          <a:p>
            <a:r>
              <a:rPr lang="zh-CN" altLang="en-US" sz="1400" dirty="0">
                <a:solidFill>
                  <a:schemeClr val="tx2"/>
                </a:solidFill>
                <a:latin typeface="微软雅黑" panose="020B0503020204020204" charset="-122"/>
                <a:ea typeface="微软雅黑" panose="020B0503020204020204" charset="-122"/>
                <a:cs typeface="+mn-ea"/>
              </a:rPr>
              <a:t>团建感想：田淼：虽然我们游戏全盘皆输，但这恰好证明了我们将时间花在了学习工作上面，没有一丝懈怠。同时经过这次团建，组内成员沟通更加融洽了。</a:t>
            </a:r>
          </a:p>
          <a:p>
            <a:endParaRPr lang="zh-CN" altLang="en-US" dirty="0"/>
          </a:p>
          <a:p>
            <a:endParaRPr lang="zh-CN" altLang="en-US" dirty="0"/>
          </a:p>
        </p:txBody>
      </p:sp>
      <p:pic>
        <p:nvPicPr>
          <p:cNvPr id="9" name="图片 8">
            <a:extLst>
              <a:ext uri="{FF2B5EF4-FFF2-40B4-BE49-F238E27FC236}">
                <a16:creationId xmlns:a16="http://schemas.microsoft.com/office/drawing/2014/main" id="{E54B4847-B3D4-4282-A640-95BA378BA31C}"/>
              </a:ext>
            </a:extLst>
          </p:cNvPr>
          <p:cNvPicPr>
            <a:picLocks noChangeAspect="1"/>
          </p:cNvPicPr>
          <p:nvPr/>
        </p:nvPicPr>
        <p:blipFill>
          <a:blip r:embed="rId7"/>
          <a:stretch>
            <a:fillRect/>
          </a:stretch>
        </p:blipFill>
        <p:spPr>
          <a:xfrm>
            <a:off x="6096000" y="885065"/>
            <a:ext cx="5415334" cy="3391353"/>
          </a:xfrm>
          <a:prstGeom prst="rect">
            <a:avLst/>
          </a:prstGeom>
        </p:spPr>
      </p:pic>
    </p:spTree>
  </p:cSld>
  <p:clrMapOvr>
    <a:masterClrMapping/>
  </p:clrMapOvr>
  <p:transition spd="slow">
    <p:cove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组长 田淼</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F40B0C3E-6D16-442A-9683-802C1486D772}"/>
              </a:ext>
            </a:extLst>
          </p:cNvPr>
          <p:cNvSpPr txBox="1"/>
          <p:nvPr/>
        </p:nvSpPr>
        <p:spPr>
          <a:xfrm>
            <a:off x="1085222" y="1971339"/>
            <a:ext cx="6031504" cy="4401205"/>
          </a:xfrm>
          <a:prstGeom prst="rect">
            <a:avLst/>
          </a:prstGeom>
          <a:noFill/>
        </p:spPr>
        <p:txBody>
          <a:bodyPr wrap="square" rtlCol="0">
            <a:spAutoFit/>
          </a:bodyPr>
          <a:lstStyle/>
          <a:p>
            <a:r>
              <a:rPr lang="zh-CN" altLang="en-US" sz="1400" dirty="0"/>
              <a:t>       因为是跨班组的小组，个人认为还是很有挑战性的，好在几个人的寝室都在一块，平常有问题也可以直接串门交流，周二班的同学也提前知晓了项目评审内容，并提出了修改建议，沟通难度其实是要比想象中简单一点。</a:t>
            </a:r>
          </a:p>
          <a:p>
            <a:r>
              <a:rPr lang="zh-CN" altLang="en-US" sz="1400" dirty="0"/>
              <a:t>        项目一开始我们整个项目还没有具体的概念，</a:t>
            </a:r>
            <a:r>
              <a:rPr lang="en-US" altLang="zh-CN" sz="1400" dirty="0" err="1"/>
              <a:t>github</a:t>
            </a:r>
            <a:r>
              <a:rPr lang="zh-CN" altLang="en-US" sz="1400" dirty="0"/>
              <a:t>基本没有用起来，甘特图也是搞得乱七八糟，不过也是通过我们周二和周六的例会，基本确定了项目的整体计划和可行性分析，制定了项目章程，明确了之后要使用的工具。在需求获取阶段，我们小组人员各司其职，确定了项目愿景分别采访了身边的同学，课程的老师作为学生，教师和管理员的代表，进行了访谈并获取了用户的需求，制成各用户的用例文档后再找到各用户代表确认需求，反复迭代，得到了最新版本的用例文档，并由用例文档绘制了界面原型，编写了测试用例和用户手册，制成需求分析过程的所用交付物并汇总成了</a:t>
            </a:r>
            <a:r>
              <a:rPr lang="en-US" altLang="zh-CN" sz="1400" dirty="0"/>
              <a:t>SRS</a:t>
            </a:r>
            <a:r>
              <a:rPr lang="zh-CN" altLang="en-US" sz="1400" dirty="0"/>
              <a:t>说明书。最后学生用户代表提出需求的变更后我们紧急分析了需求变更的可行性，召开</a:t>
            </a:r>
            <a:r>
              <a:rPr lang="en-US" altLang="zh-CN" sz="1400" dirty="0"/>
              <a:t>CCB</a:t>
            </a:r>
            <a:r>
              <a:rPr lang="zh-CN" altLang="en-US" sz="1400" dirty="0"/>
              <a:t>会议并最后在文档中更新了增加的需求。在项目不断更新的过程中甘特图也不断完善，最终形成了现在版本的项目文档。</a:t>
            </a:r>
          </a:p>
          <a:p>
            <a:r>
              <a:rPr lang="zh-CN" altLang="en-US" sz="1400" dirty="0"/>
              <a:t>       总得来说我们小组在制作此项目时也是跌跌撞撞，走过不少弯路，也有很多犯错的地方，但最后还是几个人通力合作把项目做了起来。也通过这门课程</a:t>
            </a:r>
          </a:p>
          <a:p>
            <a:r>
              <a:rPr lang="zh-CN" altLang="en-US" sz="1400" dirty="0"/>
              <a:t>       了解到了需求分析和管理的基本流程，对一个软件项目有了更深的认识。</a:t>
            </a:r>
          </a:p>
        </p:txBody>
      </p:sp>
    </p:spTree>
    <p:extLst>
      <p:ext uri="{BB962C8B-B14F-4D97-AF65-F5344CB8AC3E}">
        <p14:creationId xmlns:p14="http://schemas.microsoft.com/office/powerpoint/2010/main" val="3170760812"/>
      </p:ext>
    </p:extLst>
  </p:cSld>
  <p:clrMapOvr>
    <a:masterClrMapping/>
  </p:clrMapOvr>
  <p:transition spd="slow">
    <p:cove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郑骥</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E0A5F672-896F-4768-9465-5318D27F05E0}"/>
              </a:ext>
            </a:extLst>
          </p:cNvPr>
          <p:cNvSpPr txBox="1"/>
          <p:nvPr/>
        </p:nvSpPr>
        <p:spPr>
          <a:xfrm>
            <a:off x="1085222" y="1971339"/>
            <a:ext cx="6031504" cy="3108543"/>
          </a:xfrm>
          <a:prstGeom prst="rect">
            <a:avLst/>
          </a:prstGeom>
          <a:noFill/>
        </p:spPr>
        <p:txBody>
          <a:bodyPr wrap="square" rtlCol="0">
            <a:spAutoFit/>
          </a:bodyPr>
          <a:lstStyle/>
          <a:p>
            <a:r>
              <a:rPr lang="en-US" altLang="zh-CN" sz="1400" dirty="0"/>
              <a:t>       </a:t>
            </a:r>
            <a:r>
              <a:rPr lang="zh-CN" altLang="zh-CN" sz="1400" dirty="0"/>
              <a:t>软件开发是一个复杂的过程，需要多个工作人员协同配合完成。一个软件的成功与否，往往在于需求是否正确理解和明确。在软件需求分析过程中，采用用户面向、需求模型和原型设计方法，帮助开发人员准确理解用户需求和项目目标，并为软件开发的后续阶段提供指导。其次，在软件需求分析过程中，需要与用户充分沟通，确保谈判获得的结果能够准确反映用户的真实需求。而且，需求分析应该在软件开发的早期进行，以便在后续阶段对任何问题进行更改或修正。此外，需要对需求进行持续跟踪，不断修正和完善需求。</a:t>
            </a:r>
          </a:p>
          <a:p>
            <a:r>
              <a:rPr lang="en-US" altLang="zh-CN" sz="1400" dirty="0"/>
              <a:t>       </a:t>
            </a:r>
            <a:r>
              <a:rPr lang="zh-CN" altLang="zh-CN" sz="1400" dirty="0"/>
              <a:t>从个人提升来说，作为</a:t>
            </a:r>
            <a:r>
              <a:rPr lang="en-US" altLang="zh-CN" sz="1400" dirty="0"/>
              <a:t>G17</a:t>
            </a:r>
            <a:r>
              <a:rPr lang="zh-CN" altLang="zh-CN" sz="1400" dirty="0"/>
              <a:t>的一份子，执行并完成组长布置的任务，根据需求实施部署，在会议记录中，我也会提出上节课的课程总结以助于对下节课答辩。在工作中，我参与了各个文档的编写，同时也承担了大部分的</a:t>
            </a:r>
            <a:r>
              <a:rPr lang="en-US" altLang="zh-CN" sz="1400" dirty="0"/>
              <a:t>ppt</a:t>
            </a:r>
            <a:r>
              <a:rPr lang="zh-CN" altLang="zh-CN" sz="1400" dirty="0"/>
              <a:t>制作工作。我深刻认识到了软件开发的重要性和软件需求分析在软件开发中的重要作用。在这个项目中，我接触到了很多新的概念，新的工具，对我整体的知识又有了新的提升。</a:t>
            </a:r>
          </a:p>
        </p:txBody>
      </p:sp>
    </p:spTree>
    <p:extLst>
      <p:ext uri="{BB962C8B-B14F-4D97-AF65-F5344CB8AC3E}">
        <p14:creationId xmlns:p14="http://schemas.microsoft.com/office/powerpoint/2010/main" val="3832266913"/>
      </p:ext>
    </p:extLst>
  </p:cSld>
  <p:clrMapOvr>
    <a:masterClrMapping/>
  </p:clrMapOvr>
  <p:transition spd="slow">
    <p:cove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韩易贤</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B779B611-CB72-481B-A482-A2D933768AE1}"/>
              </a:ext>
            </a:extLst>
          </p:cNvPr>
          <p:cNvSpPr txBox="1"/>
          <p:nvPr/>
        </p:nvSpPr>
        <p:spPr>
          <a:xfrm>
            <a:off x="1085222" y="1971339"/>
            <a:ext cx="6031504" cy="3108543"/>
          </a:xfrm>
          <a:prstGeom prst="rect">
            <a:avLst/>
          </a:prstGeom>
          <a:noFill/>
        </p:spPr>
        <p:txBody>
          <a:bodyPr wrap="square" rtlCol="0">
            <a:spAutoFit/>
          </a:bodyPr>
          <a:lstStyle/>
          <a:p>
            <a:r>
              <a:rPr lang="en-US" altLang="zh-CN" sz="1400" dirty="0"/>
              <a:t>       </a:t>
            </a:r>
            <a:r>
              <a:rPr lang="zh-CN" altLang="en-US" sz="1400" dirty="0"/>
              <a:t>通过软件需求这门课程，学习到需求分析的整体流程，深刻的体会到了</a:t>
            </a:r>
            <a:r>
              <a:rPr lang="en-US" altLang="zh-CN" sz="1400" dirty="0" err="1"/>
              <a:t>uml</a:t>
            </a:r>
            <a:r>
              <a:rPr lang="zh-CN" altLang="en-US" sz="1400" dirty="0"/>
              <a:t>在项目制作中起到了的关键作用，随着项目的进展与迭代，深入了解了从项目需求初期的获取，再到后面的更新，每一步的制作与完善，跟进都需要每个步骤的配合。</a:t>
            </a:r>
          </a:p>
          <a:p>
            <a:r>
              <a:rPr lang="zh-CN" altLang="en-US" sz="1400" dirty="0"/>
              <a:t>       这此项目中我的任务中有一项就是负责甘特图的更新，因此我对于项目的整体流程已经形成了一个较为清晰的脉络，并且更加深刻的体会到了瀑布模型的优劣，为我今后的学习与工作都打下了较为良好的基础。同时我也进行关于“教师用户”的一系列工作，从需求获取，到需求更新，状态机图，等等。</a:t>
            </a:r>
          </a:p>
          <a:p>
            <a:r>
              <a:rPr lang="en-US" altLang="zh-CN" sz="1400" dirty="0"/>
              <a:t>        </a:t>
            </a:r>
            <a:r>
              <a:rPr lang="zh-CN" altLang="en-US" sz="1400" dirty="0"/>
              <a:t>因此，这次项目对我个人而言是一次很好的学习与工作的锻炼机会。更加了解到了团队合作对于我们整体工作的重要性，同时很大的提升了我对于项目需求所需要的一系列硬性需求，学习到了各种工具的使用。总而言之，受益匪浅。</a:t>
            </a:r>
          </a:p>
          <a:p>
            <a:r>
              <a:rPr lang="en-US" altLang="zh-CN" sz="1400" dirty="0"/>
              <a:t> </a:t>
            </a:r>
            <a:endParaRPr lang="zh-CN" altLang="en-US" sz="1400" dirty="0"/>
          </a:p>
        </p:txBody>
      </p:sp>
    </p:spTree>
    <p:extLst>
      <p:ext uri="{BB962C8B-B14F-4D97-AF65-F5344CB8AC3E}">
        <p14:creationId xmlns:p14="http://schemas.microsoft.com/office/powerpoint/2010/main" val="724336944"/>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07003"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阶段任务交付</a:t>
            </a:r>
          </a:p>
        </p:txBody>
      </p:sp>
      <p:sp>
        <p:nvSpPr>
          <p:cNvPr id="2" name="文本框 1"/>
          <p:cNvSpPr txBox="1"/>
          <p:nvPr/>
        </p:nvSpPr>
        <p:spPr>
          <a:xfrm>
            <a:off x="789305" y="1085851"/>
            <a:ext cx="9946005" cy="1830070"/>
          </a:xfrm>
          <a:prstGeom prst="rect">
            <a:avLst/>
          </a:prstGeom>
          <a:noFill/>
        </p:spPr>
        <p:txBody>
          <a:bodyPr wrap="square" rtlCol="0">
            <a:noAutofit/>
          </a:bodyPr>
          <a:lstStyle/>
          <a:p>
            <a:pPr indent="457200"/>
            <a:endParaRPr lang="zh-CN" altLang="en-US"/>
          </a:p>
        </p:txBody>
      </p:sp>
      <p:sp>
        <p:nvSpPr>
          <p:cNvPr id="5" name="文本框 4">
            <a:extLst>
              <a:ext uri="{FF2B5EF4-FFF2-40B4-BE49-F238E27FC236}">
                <a16:creationId xmlns:a16="http://schemas.microsoft.com/office/drawing/2014/main" id="{EE4120F9-C84C-DB4F-128E-2B4D149BBA1E}"/>
              </a:ext>
            </a:extLst>
          </p:cNvPr>
          <p:cNvSpPr txBox="1"/>
          <p:nvPr/>
        </p:nvSpPr>
        <p:spPr>
          <a:xfrm>
            <a:off x="1456690" y="1085850"/>
            <a:ext cx="7896860" cy="1689052"/>
          </a:xfrm>
          <a:prstGeom prst="rect">
            <a:avLst/>
          </a:prstGeom>
          <a:noFill/>
        </p:spPr>
        <p:txBody>
          <a:bodyPr wrap="square">
            <a:spAutoFit/>
          </a:bodyPr>
          <a:lstStyle/>
          <a:p>
            <a:pPr>
              <a:lnSpc>
                <a:spcPct val="150000"/>
              </a:lnSpc>
              <a:buClr>
                <a:srgbClr val="3992DB"/>
              </a:buClr>
            </a:pP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项目小组每周于要求的最晚交付时间（当周周</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一</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晚</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点</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）前依照交付格式发送当周成果至杨枨</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与苏奎</a:t>
            </a:r>
            <a:r>
              <a:rPr lang="zh-CN" sz="2400" dirty="0">
                <a:solidFill>
                  <a:schemeClr val="tx1">
                    <a:lumMod val="75000"/>
                    <a:lumOff val="25000"/>
                  </a:schemeClr>
                </a:solidFill>
                <a:latin typeface="微软雅黑" panose="020B0503020204020204" pitchFamily="34" charset="-122"/>
                <a:ea typeface="微软雅黑" panose="020B0503020204020204" pitchFamily="34" charset="-122"/>
              </a:rPr>
              <a:t>老师邮箱，同时抄送组员与助教。</a:t>
            </a:r>
          </a:p>
        </p:txBody>
      </p:sp>
      <p:pic>
        <p:nvPicPr>
          <p:cNvPr id="8" name="图片 7">
            <a:extLst>
              <a:ext uri="{FF2B5EF4-FFF2-40B4-BE49-F238E27FC236}">
                <a16:creationId xmlns:a16="http://schemas.microsoft.com/office/drawing/2014/main" id="{991DCE90-323F-48C6-D77F-6469CCBE5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607" y="3080170"/>
            <a:ext cx="5154700" cy="3292710"/>
          </a:xfrm>
          <a:prstGeom prst="rect">
            <a:avLst/>
          </a:prstGeom>
        </p:spPr>
      </p:pic>
      <p:pic>
        <p:nvPicPr>
          <p:cNvPr id="10" name="图片 9">
            <a:extLst>
              <a:ext uri="{FF2B5EF4-FFF2-40B4-BE49-F238E27FC236}">
                <a16:creationId xmlns:a16="http://schemas.microsoft.com/office/drawing/2014/main" id="{CF7336D3-9483-2B54-C3A9-C4A1DA7871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7685" y="3080169"/>
            <a:ext cx="5326707" cy="3306469"/>
          </a:xfrm>
          <a:prstGeom prst="rect">
            <a:avLst/>
          </a:prstGeom>
        </p:spPr>
      </p:pic>
    </p:spTree>
  </p:cSld>
  <p:clrMapOvr>
    <a:masterClrMapping/>
  </p:clrMapOvr>
  <p:transition spd="slow">
    <p:cove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黄永智</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8A3E997-8636-4D92-9CCE-C61F2E713002}"/>
              </a:ext>
            </a:extLst>
          </p:cNvPr>
          <p:cNvSpPr txBox="1"/>
          <p:nvPr/>
        </p:nvSpPr>
        <p:spPr>
          <a:xfrm>
            <a:off x="1085222" y="1971339"/>
            <a:ext cx="6031504" cy="2462213"/>
          </a:xfrm>
          <a:prstGeom prst="rect">
            <a:avLst/>
          </a:prstGeom>
          <a:noFill/>
        </p:spPr>
        <p:txBody>
          <a:bodyPr wrap="square" rtlCol="0">
            <a:spAutoFit/>
          </a:bodyPr>
          <a:lstStyle/>
          <a:p>
            <a:r>
              <a:rPr lang="zh-CN" altLang="en-US" sz="1400" dirty="0"/>
              <a:t>       首先，这是我第一次参与人数这么多的合作的软件项目开发，有不同的用户群体，会有不同的用户需求，还有一次又一次的评审，这让我对团队工作有了更深刻的了解，明白了软件工程中工程二字的意义</a:t>
            </a:r>
            <a:r>
              <a:rPr lang="en-US" altLang="zh-CN" sz="1400" dirty="0"/>
              <a:t>——</a:t>
            </a:r>
            <a:r>
              <a:rPr lang="zh-CN" altLang="en-US" sz="1400" dirty="0"/>
              <a:t>需要严谨又紧密的合作。也正是因为合作，才能如期完成任务。</a:t>
            </a:r>
          </a:p>
          <a:p>
            <a:r>
              <a:rPr lang="zh-CN" altLang="en-US" sz="1400" dirty="0"/>
              <a:t>       在这学期的团队合作打的过程中，我们小组的经历是曲折的。从一开始什么都不懂，到熟练运用各种工具，从不愿意开会导致项目开发的方向发生偏差到每周两次，多次开会讨论。</a:t>
            </a:r>
          </a:p>
          <a:p>
            <a:r>
              <a:rPr lang="zh-CN" altLang="en-US" sz="1400" dirty="0"/>
              <a:t>作为小组的会议记录人员，这种变化对于我来说感觉尤为清晰。</a:t>
            </a:r>
          </a:p>
          <a:p>
            <a:r>
              <a:rPr lang="zh-CN" altLang="en-US" sz="1400" dirty="0"/>
              <a:t>        当然小组最需要的就是抗压能力，面对一次次的需求变更，面对一次次用户的不满意，只能忍住心里的不爽，队友相互打气继续合作修改。</a:t>
            </a:r>
          </a:p>
          <a:p>
            <a:r>
              <a:rPr lang="zh-CN" altLang="en-US" sz="1400" dirty="0"/>
              <a:t>这次课程学习，我认为对我以后进入其他真正的团队帮助会非常大</a:t>
            </a:r>
          </a:p>
        </p:txBody>
      </p:sp>
    </p:spTree>
    <p:extLst>
      <p:ext uri="{BB962C8B-B14F-4D97-AF65-F5344CB8AC3E}">
        <p14:creationId xmlns:p14="http://schemas.microsoft.com/office/powerpoint/2010/main" val="3830623226"/>
      </p:ext>
    </p:extLst>
  </p:cSld>
  <p:clrMapOvr>
    <a:masterClrMapping/>
  </p:clrMapOvr>
  <p:transition spd="slow">
    <p:cove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潘阅</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21E1803-B3AD-4428-AD96-7AF4DEE5EA88}"/>
              </a:ext>
            </a:extLst>
          </p:cNvPr>
          <p:cNvSpPr txBox="1"/>
          <p:nvPr/>
        </p:nvSpPr>
        <p:spPr>
          <a:xfrm>
            <a:off x="1085222" y="1971339"/>
            <a:ext cx="6031504" cy="4401205"/>
          </a:xfrm>
          <a:prstGeom prst="rect">
            <a:avLst/>
          </a:prstGeom>
          <a:noFill/>
        </p:spPr>
        <p:txBody>
          <a:bodyPr wrap="square" rtlCol="0">
            <a:spAutoFit/>
          </a:bodyPr>
          <a:lstStyle/>
          <a:p>
            <a:r>
              <a:rPr lang="en-US" altLang="zh-CN" sz="1400" dirty="0"/>
              <a:t>       </a:t>
            </a:r>
            <a:r>
              <a:rPr lang="zh-CN" altLang="zh-CN" sz="1400" dirty="0"/>
              <a:t>在参加《软件需求分析原理与实践》这门课程的学习过程中，我深刻认识到了软件需求分析在软件开发过程中的重要性。通过学习需求分析的基本概念、方法和工具，我了解到了如何有效地收集、分析和管理需求，以及如何将需求转化为可行的软件设计方案。在小组作业的具体分工上，我主要完成翻转课堂和各阶段项目展示</a:t>
            </a:r>
            <a:r>
              <a:rPr lang="en-US" altLang="zh-CN" sz="1400" dirty="0"/>
              <a:t>PPT</a:t>
            </a:r>
            <a:r>
              <a:rPr lang="zh-CN" altLang="zh-CN" sz="1400" dirty="0"/>
              <a:t>的制作、周二上课总结修改建议、测试用例的编写这些内容。</a:t>
            </a:r>
          </a:p>
          <a:p>
            <a:r>
              <a:rPr lang="en-US" altLang="zh-CN" sz="1400" dirty="0"/>
              <a:t>       </a:t>
            </a:r>
            <a:r>
              <a:rPr lang="zh-CN" altLang="zh-CN" sz="1400" dirty="0"/>
              <a:t>同时，课程还介绍了不同的需求分析模型和技术，如用例分析、数据流图、状态转换图等，这些技术可以帮助我们更好地理解和描述需求，从而提高软件开发的效率和质量。总之，这门课程让我对软件需求分析有了更深入的了解和认识，也为我今后的软件开发工作提供了有益的指导和帮助。</a:t>
            </a:r>
          </a:p>
          <a:p>
            <a:r>
              <a:rPr lang="en-US" altLang="zh-CN" sz="1400" dirty="0"/>
              <a:t>      </a:t>
            </a:r>
            <a:r>
              <a:rPr lang="zh-CN" altLang="zh-CN" sz="1400" dirty="0"/>
              <a:t>《软件需求分析原理与实践》对我今后从事计算机方面工作也有着重要的意义。首先，软件需求分析是软件开发过程中的关键环节，掌握了这门课程的知识和技能，可以帮助我更好地理解和满足用户需求，提高软件开发的效率和质量。其次，软件需求分析是软件工程的基础，是学习其他软件工程课程的前提和基础。通过学习这门课程，可以为我今后深入学习软件工程提供有力的支持和保障。最后，软件需求分析是计算机领域中的一项重要技能，掌握了这门课程的知识和技能，可以为我今后从事计算机方面工作提供更广阔的发展空间和机会。</a:t>
            </a:r>
          </a:p>
          <a:p>
            <a:r>
              <a:rPr lang="en-US" altLang="zh-CN" sz="1400" dirty="0"/>
              <a:t>        </a:t>
            </a:r>
            <a:r>
              <a:rPr lang="zh-CN" altLang="zh-CN" sz="1400" dirty="0"/>
              <a:t>参加本次课程我收获满满。</a:t>
            </a:r>
          </a:p>
        </p:txBody>
      </p:sp>
    </p:spTree>
    <p:extLst>
      <p:ext uri="{BB962C8B-B14F-4D97-AF65-F5344CB8AC3E}">
        <p14:creationId xmlns:p14="http://schemas.microsoft.com/office/powerpoint/2010/main" val="1991953425"/>
      </p:ext>
    </p:extLst>
  </p:cSld>
  <p:clrMapOvr>
    <a:masterClrMapping/>
  </p:clrMapOvr>
  <p:transition spd="slow">
    <p:cove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项目总结报告</a:t>
            </a:r>
          </a:p>
        </p:txBody>
      </p:sp>
      <p:sp>
        <p:nvSpPr>
          <p:cNvPr id="5" name="文本框 4">
            <a:extLst>
              <a:ext uri="{FF2B5EF4-FFF2-40B4-BE49-F238E27FC236}">
                <a16:creationId xmlns:a16="http://schemas.microsoft.com/office/drawing/2014/main" id="{BCA78719-5D66-480F-B0BE-8DCADFC38DDD}"/>
              </a:ext>
            </a:extLst>
          </p:cNvPr>
          <p:cNvSpPr txBox="1"/>
          <p:nvPr/>
        </p:nvSpPr>
        <p:spPr>
          <a:xfrm>
            <a:off x="969286" y="965081"/>
            <a:ext cx="1922660" cy="369332"/>
          </a:xfrm>
          <a:prstGeom prst="rect">
            <a:avLst/>
          </a:prstGeom>
          <a:noFill/>
        </p:spPr>
        <p:txBody>
          <a:bodyPr wrap="square">
            <a:spAutoFit/>
          </a:bodyPr>
          <a:lstStyle/>
          <a:p>
            <a:pPr marL="285750" indent="-285750">
              <a:buClr>
                <a:srgbClr val="6666FF"/>
              </a:buClr>
              <a:buFont typeface="Wingdings" panose="05000000000000000000" pitchFamily="2" charset="2"/>
              <a:buChar char="n"/>
            </a:pPr>
            <a:r>
              <a:rPr lang="zh-CN" altLang="en-US" b="1" dirty="0">
                <a:solidFill>
                  <a:srgbClr val="005DA2"/>
                </a:solidFill>
                <a:latin typeface="微软雅黑" panose="020B0503020204020204" pitchFamily="34" charset="-122"/>
                <a:ea typeface="微软雅黑" panose="020B0503020204020204" pitchFamily="34" charset="-122"/>
              </a:rPr>
              <a:t>组员 时蒙恩</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316592" y="1471176"/>
            <a:ext cx="1366318" cy="369332"/>
          </a:xfrm>
          <a:prstGeom prst="rect">
            <a:avLst/>
          </a:prstGeom>
          <a:noFill/>
        </p:spPr>
        <p:txBody>
          <a:bodyPr wrap="square" rtlCol="0" anchor="t">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总结与教训</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65CC1E9C-6A8E-4947-A2FB-30781AB76EBC}"/>
              </a:ext>
            </a:extLst>
          </p:cNvPr>
          <p:cNvSpPr txBox="1"/>
          <p:nvPr/>
        </p:nvSpPr>
        <p:spPr>
          <a:xfrm>
            <a:off x="1085222" y="1971339"/>
            <a:ext cx="6031504" cy="4185761"/>
          </a:xfrm>
          <a:prstGeom prst="rect">
            <a:avLst/>
          </a:prstGeom>
          <a:noFill/>
        </p:spPr>
        <p:txBody>
          <a:bodyPr wrap="square" rtlCol="0">
            <a:spAutoFit/>
          </a:bodyPr>
          <a:lstStyle/>
          <a:p>
            <a:r>
              <a:rPr lang="en-US" altLang="zh-CN" sz="1400" dirty="0"/>
              <a:t>       </a:t>
            </a:r>
            <a:r>
              <a:rPr lang="zh-CN" altLang="zh-CN" sz="1400" dirty="0"/>
              <a:t>通过本学期老师的软件需求课程的学习，我深刻的了解到了软件需求在整个软件实现过程中的重要地位。软件需求分析的第一步是需求获取和分析，即根据客户的需求收集和分析需求信息、制定需求规格说明书和评估用户行为。然后是掌握需求规格说明书的制作方法。</a:t>
            </a:r>
          </a:p>
          <a:p>
            <a:r>
              <a:rPr lang="en-US" altLang="zh-CN" sz="1400" dirty="0"/>
              <a:t>       </a:t>
            </a:r>
            <a:r>
              <a:rPr lang="zh-CN" altLang="zh-CN" sz="1400" dirty="0"/>
              <a:t>本学期中，我担任的的分工是</a:t>
            </a:r>
            <a:r>
              <a:rPr lang="en-US" altLang="zh-CN" sz="1400" dirty="0"/>
              <a:t>UML</a:t>
            </a:r>
            <a:r>
              <a:rPr lang="zh-CN" altLang="zh-CN" sz="1400" dirty="0"/>
              <a:t>图（管理员部分），测试用例（管理员部分），管理员用户访谈，范围子计划，数据字典，</a:t>
            </a:r>
            <a:r>
              <a:rPr lang="en-US" altLang="zh-CN" sz="1400" dirty="0" err="1"/>
              <a:t>er</a:t>
            </a:r>
            <a:r>
              <a:rPr lang="zh-CN" altLang="zh-CN" sz="1400" dirty="0"/>
              <a:t>图等内容，从负责的项目中，我了解到了需求文档在项目实施过程中所起的主导作用，以及从文档到具体项目落地的众多困难；掌握了需求分析模型技术，各种精简的图示高效的传达需求信息的作用。</a:t>
            </a:r>
          </a:p>
          <a:p>
            <a:r>
              <a:rPr lang="en-US" altLang="zh-CN" sz="1400" dirty="0"/>
              <a:t>       </a:t>
            </a:r>
            <a:r>
              <a:rPr lang="zh-CN" altLang="zh-CN" sz="1400" dirty="0"/>
              <a:t>在项目推进中，团队协作起着至关重要的作用。需求分析是软件开发过程中至关重要的一步，涉及到的人力较多、事务较多。因此，团队协作可以帮助组员充分发挥，提高效率，确保开发项目顺利完成。需求分析的输出结果是需求规格说明书，规格说明书确定了软件系统的全面要求和限制条件。团队协作与规格说明书的编写息息相关，团队成员之间可以根据各自的工作内容，相互补充缺漏，并通过实践经验改善规格说明书的撰写和质量。</a:t>
            </a:r>
          </a:p>
          <a:p>
            <a:r>
              <a:rPr lang="en-US" altLang="zh-CN" sz="1400" dirty="0"/>
              <a:t>       </a:t>
            </a:r>
            <a:r>
              <a:rPr lang="zh-CN" altLang="zh-CN" sz="1400" dirty="0"/>
              <a:t>通过学习这门课程，可以为我今后深入学习软件工程其他部分提供有效的方法支持和能力保障。</a:t>
            </a:r>
          </a:p>
          <a:p>
            <a:endParaRPr lang="zh-CN" altLang="en-US" sz="1400" dirty="0"/>
          </a:p>
        </p:txBody>
      </p:sp>
    </p:spTree>
    <p:extLst>
      <p:ext uri="{BB962C8B-B14F-4D97-AF65-F5344CB8AC3E}">
        <p14:creationId xmlns:p14="http://schemas.microsoft.com/office/powerpoint/2010/main" val="4190499982"/>
      </p:ext>
    </p:extLst>
  </p:cSld>
  <p:clrMapOvr>
    <a:masterClrMapping/>
  </p:clrMapOvr>
  <p:transition spd="slow">
    <p:cove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007534" y="301413"/>
            <a:ext cx="2785533"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移动课堂助理需求</a:t>
            </a:r>
          </a:p>
        </p:txBody>
      </p:sp>
      <p:sp>
        <p:nvSpPr>
          <p:cNvPr id="9" name="文本框 8"/>
          <p:cNvSpPr txBox="1"/>
          <p:nvPr/>
        </p:nvSpPr>
        <p:spPr>
          <a:xfrm>
            <a:off x="1023620" y="924561"/>
            <a:ext cx="1347893"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计划</a:t>
            </a:r>
          </a:p>
        </p:txBody>
      </p:sp>
      <p:sp>
        <p:nvSpPr>
          <p:cNvPr id="8" name="文本框 7"/>
          <p:cNvSpPr txBox="1"/>
          <p:nvPr/>
        </p:nvSpPr>
        <p:spPr>
          <a:xfrm>
            <a:off x="1391920" y="1415627"/>
            <a:ext cx="9694333" cy="1334596"/>
          </a:xfrm>
          <a:prstGeom prst="rect">
            <a:avLst/>
          </a:prstGeom>
          <a:noFill/>
        </p:spPr>
        <p:txBody>
          <a:bodyPr wrap="square" rtlCol="0" anchor="t">
            <a:spAutoFit/>
          </a:bodyPr>
          <a:lstStyle/>
          <a:p>
            <a:pPr fontAlgn="auto">
              <a:lnSpc>
                <a:spcPct val="150000"/>
              </a:lnSpc>
            </a:pPr>
            <a:r>
              <a:rPr lang="zh-CN" altLang="en-US" sz="1867" dirty="0">
                <a:solidFill>
                  <a:schemeClr val="accent1">
                    <a:lumMod val="75000"/>
                  </a:schemeClr>
                </a:solidFill>
                <a:latin typeface="微软雅黑" panose="020B0503020204020204" pitchFamily="34" charset="-122"/>
                <a:ea typeface="微软雅黑" panose="020B0503020204020204" pitchFamily="34" charset="-122"/>
                <a:sym typeface="+mn-ea"/>
              </a:rPr>
              <a:t>首先我们会对此项目需求进行可行性分析，分析此项目的时间人力物力成本，并确定项目的章程与计划，明确</a:t>
            </a:r>
            <a:r>
              <a:rPr lang="zh-CN" altLang="en-US" sz="1867" dirty="0">
                <a:solidFill>
                  <a:schemeClr val="accent1">
                    <a:lumMod val="75000"/>
                  </a:schemeClr>
                </a:solidFill>
                <a:latin typeface="微软雅黑" panose="020B0503020204020204" pitchFamily="34" charset="-122"/>
                <a:sym typeface="+mn-ea"/>
              </a:rPr>
              <a:t>干</a:t>
            </a:r>
            <a:r>
              <a:rPr lang="zh-CN" altLang="en-US" sz="1867" dirty="0">
                <a:solidFill>
                  <a:schemeClr val="accent1">
                    <a:lumMod val="75000"/>
                  </a:schemeClr>
                </a:solidFill>
                <a:latin typeface="微软雅黑" panose="020B0503020204020204" pitchFamily="34" charset="-122"/>
                <a:ea typeface="微软雅黑" panose="020B0503020204020204" pitchFamily="34" charset="-122"/>
                <a:sym typeface="+mn-ea"/>
              </a:rPr>
              <a:t>项目的系人、时间等要素，并罗列出项目所需的各项子计划，确定此项目的项目愿景</a:t>
            </a:r>
            <a:endParaRPr lang="zh-CN" altLang="en-US" sz="1867"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23620" y="2937934"/>
            <a:ext cx="1347893"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分析</a:t>
            </a:r>
          </a:p>
        </p:txBody>
      </p:sp>
      <p:sp>
        <p:nvSpPr>
          <p:cNvPr id="11" name="文本框 10"/>
          <p:cNvSpPr txBox="1"/>
          <p:nvPr/>
        </p:nvSpPr>
        <p:spPr>
          <a:xfrm>
            <a:off x="1391920" y="3429000"/>
            <a:ext cx="9694333" cy="903581"/>
          </a:xfrm>
          <a:prstGeom prst="rect">
            <a:avLst/>
          </a:prstGeom>
          <a:noFill/>
        </p:spPr>
        <p:txBody>
          <a:bodyPr wrap="square" rtlCol="0" anchor="t">
            <a:spAutoFit/>
          </a:bodyPr>
          <a:lstStyle/>
          <a:p>
            <a:pPr fontAlgn="auto">
              <a:lnSpc>
                <a:spcPct val="150000"/>
              </a:lnSpc>
            </a:pPr>
            <a:r>
              <a:rPr lang="zh-CN" altLang="en-US" sz="1867" dirty="0">
                <a:solidFill>
                  <a:schemeClr val="accent1">
                    <a:lumMod val="75000"/>
                  </a:schemeClr>
                </a:solidFill>
                <a:latin typeface="微软雅黑" panose="020B0503020204020204" pitchFamily="34" charset="-122"/>
                <a:ea typeface="微软雅黑" panose="020B0503020204020204" pitchFamily="34" charset="-122"/>
              </a:rPr>
              <a:t>在确定项目的各个用户角色和用户代表后我们通过用户访谈确定用户的需求，判断需求可行性，理清需求的冲突，经过用户确认后编写用例文档，</a:t>
            </a:r>
            <a:r>
              <a:rPr lang="en-US" altLang="zh-CN" sz="1867" dirty="0">
                <a:solidFill>
                  <a:schemeClr val="accent1">
                    <a:lumMod val="75000"/>
                  </a:schemeClr>
                </a:solidFill>
                <a:latin typeface="微软雅黑" panose="020B0503020204020204" pitchFamily="34" charset="-122"/>
                <a:ea typeface="微软雅黑" panose="020B0503020204020204" pitchFamily="34" charset="-122"/>
              </a:rPr>
              <a:t>SRS</a:t>
            </a:r>
            <a:r>
              <a:rPr lang="zh-CN" altLang="en-US" sz="1867" dirty="0">
                <a:solidFill>
                  <a:schemeClr val="accent1">
                    <a:lumMod val="75000"/>
                  </a:schemeClr>
                </a:solidFill>
                <a:latin typeface="微软雅黑" panose="020B0503020204020204" pitchFamily="34" charset="-122"/>
                <a:ea typeface="微软雅黑" panose="020B0503020204020204" pitchFamily="34" charset="-122"/>
              </a:rPr>
              <a:t>说明书等交付物。</a:t>
            </a:r>
          </a:p>
        </p:txBody>
      </p:sp>
      <p:sp>
        <p:nvSpPr>
          <p:cNvPr id="12" name="文本框 11"/>
          <p:cNvSpPr txBox="1"/>
          <p:nvPr/>
        </p:nvSpPr>
        <p:spPr>
          <a:xfrm>
            <a:off x="1119294" y="4665981"/>
            <a:ext cx="1347893"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设计</a:t>
            </a:r>
          </a:p>
        </p:txBody>
      </p:sp>
      <p:sp>
        <p:nvSpPr>
          <p:cNvPr id="13" name="文本框 12"/>
          <p:cNvSpPr txBox="1"/>
          <p:nvPr/>
        </p:nvSpPr>
        <p:spPr>
          <a:xfrm>
            <a:off x="1487594" y="5157047"/>
            <a:ext cx="9694333" cy="903581"/>
          </a:xfrm>
          <a:prstGeom prst="rect">
            <a:avLst/>
          </a:prstGeom>
          <a:noFill/>
        </p:spPr>
        <p:txBody>
          <a:bodyPr wrap="square" rtlCol="0" anchor="t">
            <a:spAutoFit/>
          </a:bodyPr>
          <a:lstStyle/>
          <a:p>
            <a:pPr fontAlgn="auto">
              <a:lnSpc>
                <a:spcPct val="150000"/>
              </a:lnSpc>
            </a:pPr>
            <a:r>
              <a:rPr lang="zh-CN" altLang="en-US" sz="1867" dirty="0">
                <a:solidFill>
                  <a:schemeClr val="accent1">
                    <a:lumMod val="75000"/>
                  </a:schemeClr>
                </a:solidFill>
                <a:latin typeface="微软雅黑" panose="020B0503020204020204" pitchFamily="34" charset="-122"/>
                <a:ea typeface="微软雅黑" panose="020B0503020204020204" pitchFamily="34" charset="-122"/>
              </a:rPr>
              <a:t>在对既有需求进行分析后我们对数据库进行设计，并利用界面原型工具绘制了项目的界面原型</a:t>
            </a:r>
          </a:p>
        </p:txBody>
      </p:sp>
    </p:spTree>
  </p:cSld>
  <p:clrMapOvr>
    <a:masterClrMapping/>
  </p:clrMapOvr>
  <p:transition spd="slow">
    <p:cove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007534" y="301413"/>
            <a:ext cx="2785533"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2400" b="1" dirty="0">
                <a:solidFill>
                  <a:schemeClr val="tx2"/>
                </a:solidFill>
                <a:latin typeface="微软雅黑" panose="020B0503020204020204" pitchFamily="34" charset="-122"/>
                <a:ea typeface="微软雅黑" panose="020B0503020204020204" pitchFamily="34" charset="-122"/>
              </a:rPr>
              <a:t>移动课堂助理需求</a:t>
            </a:r>
          </a:p>
        </p:txBody>
      </p:sp>
      <p:sp>
        <p:nvSpPr>
          <p:cNvPr id="9" name="文本框 8"/>
          <p:cNvSpPr txBox="1"/>
          <p:nvPr/>
        </p:nvSpPr>
        <p:spPr>
          <a:xfrm>
            <a:off x="1023620" y="924561"/>
            <a:ext cx="1347893"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测试</a:t>
            </a:r>
          </a:p>
        </p:txBody>
      </p:sp>
      <p:sp>
        <p:nvSpPr>
          <p:cNvPr id="8" name="文本框 7"/>
          <p:cNvSpPr txBox="1"/>
          <p:nvPr/>
        </p:nvSpPr>
        <p:spPr>
          <a:xfrm>
            <a:off x="1391920" y="1415627"/>
            <a:ext cx="9694333" cy="903581"/>
          </a:xfrm>
          <a:prstGeom prst="rect">
            <a:avLst/>
          </a:prstGeom>
          <a:noFill/>
        </p:spPr>
        <p:txBody>
          <a:bodyPr wrap="square" rtlCol="0" anchor="t">
            <a:spAutoFit/>
          </a:bodyPr>
          <a:lstStyle/>
          <a:p>
            <a:pPr fontAlgn="auto">
              <a:lnSpc>
                <a:spcPct val="150000"/>
              </a:lnSpc>
            </a:pPr>
            <a:r>
              <a:rPr lang="zh-CN" altLang="en-US" sz="1867" dirty="0">
                <a:solidFill>
                  <a:schemeClr val="accent5">
                    <a:lumMod val="75000"/>
                  </a:schemeClr>
                </a:solidFill>
                <a:latin typeface="微软雅黑" panose="020B0503020204020204" pitchFamily="34" charset="-122"/>
                <a:ea typeface="微软雅黑" panose="020B0503020204020204" pitchFamily="34" charset="-122"/>
                <a:sym typeface="+mn-ea"/>
              </a:rPr>
              <a:t>在项目初步开发完毕后，我们为每位用户编写了测试用例依据先前的测试用例对项目进行单元、集成直至系统测试，与目标用户确认。</a:t>
            </a:r>
            <a:endPar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23620" y="2398607"/>
            <a:ext cx="1347893" cy="461665"/>
          </a:xfrm>
          <a:prstGeom prst="rect">
            <a:avLst/>
          </a:prstGeom>
          <a:noFill/>
        </p:spPr>
        <p:txBody>
          <a:bodyPr wrap="square">
            <a:spAutoFit/>
          </a:bodyPr>
          <a:lstStyle/>
          <a:p>
            <a:pPr marL="380990" indent="-380990">
              <a:buClr>
                <a:srgbClr val="6666FF"/>
              </a:buClr>
              <a:buFont typeface="Wingdings" panose="05000000000000000000" pitchFamily="2" charset="2"/>
              <a:buChar char="n"/>
            </a:pPr>
            <a:r>
              <a:rPr lang="zh-CN" altLang="en-US" sz="2400" b="1" dirty="0">
                <a:solidFill>
                  <a:srgbClr val="005DA2"/>
                </a:solidFill>
                <a:latin typeface="微软雅黑" panose="020B0503020204020204" pitchFamily="34" charset="-122"/>
                <a:ea typeface="微软雅黑" panose="020B0503020204020204" pitchFamily="34" charset="-122"/>
              </a:rPr>
              <a:t>维护</a:t>
            </a:r>
          </a:p>
        </p:txBody>
      </p:sp>
      <p:sp>
        <p:nvSpPr>
          <p:cNvPr id="11" name="文本框 10"/>
          <p:cNvSpPr txBox="1"/>
          <p:nvPr/>
        </p:nvSpPr>
        <p:spPr>
          <a:xfrm>
            <a:off x="1391920" y="2889674"/>
            <a:ext cx="9694333" cy="903581"/>
          </a:xfrm>
          <a:prstGeom prst="rect">
            <a:avLst/>
          </a:prstGeom>
          <a:noFill/>
        </p:spPr>
        <p:txBody>
          <a:bodyPr wrap="square" rtlCol="0" anchor="t">
            <a:spAutoFit/>
          </a:bodyPr>
          <a:lstStyle/>
          <a:p>
            <a:pPr fontAlgn="auto">
              <a:lnSpc>
                <a:spcPct val="150000"/>
              </a:lnSpc>
            </a:pPr>
            <a:r>
              <a:rPr lang="zh-CN" altLang="en-US" sz="1867" dirty="0">
                <a:solidFill>
                  <a:schemeClr val="accent5">
                    <a:lumMod val="75000"/>
                  </a:schemeClr>
                </a:solidFill>
                <a:latin typeface="微软雅黑" panose="020B0503020204020204" pitchFamily="34" charset="-122"/>
                <a:ea typeface="微软雅黑" panose="020B0503020204020204" pitchFamily="34" charset="-122"/>
                <a:sym typeface="+mn-ea"/>
              </a:rPr>
              <a:t>在项目总体测试完毕交付后，与用户保持联系，针对用户在后续使用过程中反馈的问题及时召集开发团队进行讨论，使后续软件的维护得到保障。</a:t>
            </a:r>
            <a:endPar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400971" y="2140570"/>
            <a:ext cx="1393529" cy="1393528"/>
            <a:chOff x="2276771" y="2221458"/>
            <a:chExt cx="2625430" cy="2625428"/>
          </a:xfrm>
        </p:grpSpPr>
        <p:sp>
          <p:nvSpPr>
            <p:cNvPr id="5" name="椭圆 4"/>
            <p:cNvSpPr/>
            <p:nvPr/>
          </p:nvSpPr>
          <p:spPr>
            <a:xfrm>
              <a:off x="2276771" y="2221458"/>
              <a:ext cx="2625430" cy="2625428"/>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nvGrpSpPr>
            <p:cNvPr id="7" name="组合 6"/>
            <p:cNvGrpSpPr/>
            <p:nvPr/>
          </p:nvGrpSpPr>
          <p:grpSpPr>
            <a:xfrm>
              <a:off x="2581581" y="2621254"/>
              <a:ext cx="2052942" cy="1840098"/>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grpSp>
          <p:nvGrpSpPr>
            <p:cNvPr id="6" name="组合 5"/>
            <p:cNvGrpSpPr/>
            <p:nvPr/>
          </p:nvGrpSpPr>
          <p:grpSpPr>
            <a:xfrm>
              <a:off x="2582460" y="2625347"/>
              <a:ext cx="2045906" cy="1856228"/>
              <a:chOff x="4953229" y="2141272"/>
              <a:chExt cx="3084220" cy="2798278"/>
            </a:xfrm>
            <a:solidFill>
              <a:srgbClr val="1C50A2"/>
            </a:solidFill>
          </p:grpSpPr>
          <p:sp>
            <p:nvSpPr>
              <p:cNvPr id="46" name="椭圆 45"/>
              <p:cNvSpPr/>
              <p:nvPr/>
            </p:nvSpPr>
            <p:spPr>
              <a:xfrm>
                <a:off x="4953229" y="4787666"/>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7" name="椭圆 46"/>
              <p:cNvSpPr/>
              <p:nvPr/>
            </p:nvSpPr>
            <p:spPr>
              <a:xfrm>
                <a:off x="7885565" y="2141272"/>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sp>
          <p:nvSpPr>
            <p:cNvPr id="14" name="椭圆 13"/>
            <p:cNvSpPr/>
            <p:nvPr/>
          </p:nvSpPr>
          <p:spPr>
            <a:xfrm>
              <a:off x="2616618" y="2570728"/>
              <a:ext cx="1946033" cy="1946033"/>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effectLst>
                    <a:outerShdw blurRad="38100" dist="38100" dir="2700000" algn="tl">
                      <a:srgbClr val="000000">
                        <a:alpha val="43137"/>
                      </a:srgbClr>
                    </a:outerShdw>
                  </a:effectLst>
                  <a:latin typeface="+mn-ea"/>
                  <a:cs typeface="+mn-ea"/>
                  <a:sym typeface="+mn-lt"/>
                </a:rPr>
                <a:t>2</a:t>
              </a:r>
              <a:endParaRPr lang="zh-CN" altLang="en-US" sz="5400" b="1" dirty="0">
                <a:effectLst>
                  <a:outerShdw blurRad="38100" dist="38100" dir="2700000" algn="tl">
                    <a:srgbClr val="000000">
                      <a:alpha val="43137"/>
                    </a:srgbClr>
                  </a:outerShdw>
                </a:effectLst>
                <a:latin typeface="+mn-ea"/>
                <a:cs typeface="+mn-ea"/>
                <a:sym typeface="+mn-lt"/>
              </a:endParaRPr>
            </a:p>
          </p:txBody>
        </p:sp>
      </p:grpSp>
      <p:sp>
        <p:nvSpPr>
          <p:cNvPr id="16" name="椭圆 15"/>
          <p:cNvSpPr/>
          <p:nvPr/>
        </p:nvSpPr>
        <p:spPr>
          <a:xfrm>
            <a:off x="11268220" y="-923780"/>
            <a:ext cx="1847559" cy="184755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
        <p:nvSpPr>
          <p:cNvPr id="17" name="椭圆 16"/>
          <p:cNvSpPr/>
          <p:nvPr/>
        </p:nvSpPr>
        <p:spPr>
          <a:xfrm>
            <a:off x="10492598" y="351423"/>
            <a:ext cx="572356" cy="5723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11179254" y="2141272"/>
            <a:ext cx="302456" cy="3024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11330482" y="1257699"/>
            <a:ext cx="390938" cy="390938"/>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9"/>
          <p:cNvSpPr txBox="1"/>
          <p:nvPr/>
        </p:nvSpPr>
        <p:spPr>
          <a:xfrm>
            <a:off x="2856939" y="3915698"/>
            <a:ext cx="6481592" cy="805815"/>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r>
              <a:rPr lang="zh-CN" altLang="en-US" sz="4800" b="1" dirty="0">
                <a:solidFill>
                  <a:srgbClr val="1C50A2"/>
                </a:solidFill>
                <a:ea typeface="微软雅黑" panose="020B0503020204020204" charset="-122"/>
                <a:cs typeface="微软雅黑" panose="020B0503020204020204" charset="-122"/>
                <a:sym typeface="+mn-lt"/>
              </a:rPr>
              <a:t>界面原型</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1+#ppt_w/2"/>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14:presetBounceEnd="20000">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14:bounceEnd="20000">
                                          <p:cBhvr additive="base">
                                            <p:cTn id="11" dur="500" fill="hold"/>
                                            <p:tgtEl>
                                              <p:spTgt spid="17"/>
                                            </p:tgtEl>
                                            <p:attrNameLst>
                                              <p:attrName>ppt_x</p:attrName>
                                            </p:attrNameLst>
                                          </p:cBhvr>
                                          <p:tavLst>
                                            <p:tav tm="0">
                                              <p:val>
                                                <p:strVal val="1+#ppt_w/2"/>
                                              </p:val>
                                            </p:tav>
                                            <p:tav tm="100000">
                                              <p:val>
                                                <p:strVal val="#ppt_x"/>
                                              </p:val>
                                            </p:tav>
                                          </p:tavLst>
                                        </p:anim>
                                        <p:anim calcmode="lin" valueType="num" p14:bounceEnd="20000">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14:presetBounceEnd="20000">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14:bounceEnd="20000">
                                          <p:cBhvr additive="base">
                                            <p:cTn id="15" dur="500" fill="hold"/>
                                            <p:tgtEl>
                                              <p:spTgt spid="19"/>
                                            </p:tgtEl>
                                            <p:attrNameLst>
                                              <p:attrName>ppt_x</p:attrName>
                                            </p:attrNameLst>
                                          </p:cBhvr>
                                          <p:tavLst>
                                            <p:tav tm="0">
                                              <p:val>
                                                <p:strVal val="1+#ppt_w/2"/>
                                              </p:val>
                                            </p:tav>
                                            <p:tav tm="100000">
                                              <p:val>
                                                <p:strVal val="#ppt_x"/>
                                              </p:val>
                                            </p:tav>
                                          </p:tavLst>
                                        </p:anim>
                                        <p:anim calcmode="lin" valueType="num" p14:bounceEnd="20000">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14:presetBounceEnd="20000">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14:bounceEnd="20000">
                                          <p:cBhvr additive="base">
                                            <p:cTn id="19" dur="500" fill="hold"/>
                                            <p:tgtEl>
                                              <p:spTgt spid="18"/>
                                            </p:tgtEl>
                                            <p:attrNameLst>
                                              <p:attrName>ppt_x</p:attrName>
                                            </p:attrNameLst>
                                          </p:cBhvr>
                                          <p:tavLst>
                                            <p:tav tm="0">
                                              <p:val>
                                                <p:strVal val="1+#ppt_w/2"/>
                                              </p:val>
                                            </p:tav>
                                            <p:tav tm="100000">
                                              <p:val>
                                                <p:strVal val="#ppt_x"/>
                                              </p:val>
                                            </p:tav>
                                          </p:tavLst>
                                        </p:anim>
                                        <p:anim calcmode="lin" valueType="num" p14:bounceEnd="20000">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界面与原型</a:t>
            </a:r>
          </a:p>
        </p:txBody>
      </p:sp>
      <p:sp>
        <p:nvSpPr>
          <p:cNvPr id="7" name="文本框 6">
            <a:extLst>
              <a:ext uri="{FF2B5EF4-FFF2-40B4-BE49-F238E27FC236}">
                <a16:creationId xmlns:a16="http://schemas.microsoft.com/office/drawing/2014/main" id="{30A5A069-7210-47AB-9F28-C8584749A4E8}"/>
              </a:ext>
            </a:extLst>
          </p:cNvPr>
          <p:cNvSpPr txBox="1"/>
          <p:nvPr/>
        </p:nvSpPr>
        <p:spPr>
          <a:xfrm>
            <a:off x="1053988" y="1582426"/>
            <a:ext cx="4883226" cy="646331"/>
          </a:xfrm>
          <a:prstGeom prst="rect">
            <a:avLst/>
          </a:prstGeom>
          <a:noFill/>
        </p:spPr>
        <p:txBody>
          <a:bodyPr wrap="square" rtlCol="0" anchor="t">
            <a:spAutoFit/>
          </a:bodyPr>
          <a:lstStyle/>
          <a:p>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mn-ea"/>
                <a:hlinkClick r:id="rId3"/>
              </a:rPr>
              <a:t>https://pixso.cn/app/share/f/ZjUpRnPgeE-WnnXLOHhr7JrFmRdxUgBS?page-id=0:1</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2985CC99-195A-4BAA-9CD3-A08DE1BC2946}"/>
              </a:ext>
            </a:extLst>
          </p:cNvPr>
          <p:cNvSpPr txBox="1"/>
          <p:nvPr/>
        </p:nvSpPr>
        <p:spPr>
          <a:xfrm>
            <a:off x="1053988" y="1123518"/>
            <a:ext cx="5296555" cy="458908"/>
          </a:xfrm>
          <a:prstGeom prst="rect">
            <a:avLst/>
          </a:prstGeom>
          <a:noFill/>
        </p:spPr>
        <p:txBody>
          <a:bodyPr wrap="square">
            <a:spAutoFit/>
          </a:bodyPr>
          <a:lstStyle/>
          <a:p>
            <a:pPr>
              <a:lnSpc>
                <a:spcPct val="150000"/>
              </a:lnSpc>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设计工具：</a:t>
            </a:r>
            <a:r>
              <a:rPr lang="en-US" altLang="zh-CN" sz="1800" b="1" dirty="0" err="1">
                <a:solidFill>
                  <a:schemeClr val="tx1">
                    <a:lumMod val="75000"/>
                    <a:lumOff val="25000"/>
                  </a:schemeClr>
                </a:solidFill>
                <a:latin typeface="微软雅黑" panose="020B0503020204020204" pitchFamily="34" charset="-122"/>
                <a:ea typeface="微软雅黑" panose="020B0503020204020204" pitchFamily="34" charset="-122"/>
              </a:rPr>
              <a:t>Pixso</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DC84587-37C9-4960-A474-A53219575213}"/>
              </a:ext>
            </a:extLst>
          </p:cNvPr>
          <p:cNvPicPr>
            <a:picLocks noChangeAspect="1"/>
          </p:cNvPicPr>
          <p:nvPr/>
        </p:nvPicPr>
        <p:blipFill>
          <a:blip r:embed="rId4"/>
          <a:stretch>
            <a:fillRect/>
          </a:stretch>
        </p:blipFill>
        <p:spPr>
          <a:xfrm>
            <a:off x="834013" y="2341265"/>
            <a:ext cx="7577260" cy="4396153"/>
          </a:xfrm>
          <a:prstGeom prst="rect">
            <a:avLst/>
          </a:prstGeom>
        </p:spPr>
      </p:pic>
    </p:spTree>
    <p:extLst>
      <p:ext uri="{BB962C8B-B14F-4D97-AF65-F5344CB8AC3E}">
        <p14:creationId xmlns:p14="http://schemas.microsoft.com/office/powerpoint/2010/main" val="508502833"/>
      </p:ext>
    </p:extLst>
  </p:cSld>
  <p:clrMapOvr>
    <a:masterClrMapping/>
  </p:clrMapOvr>
  <p:transition spd="slow">
    <p:cove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400971" y="2140570"/>
            <a:ext cx="1393529" cy="1393528"/>
            <a:chOff x="2276771" y="2221458"/>
            <a:chExt cx="2625430" cy="2625428"/>
          </a:xfrm>
        </p:grpSpPr>
        <p:sp>
          <p:nvSpPr>
            <p:cNvPr id="5" name="椭圆 4"/>
            <p:cNvSpPr/>
            <p:nvPr/>
          </p:nvSpPr>
          <p:spPr>
            <a:xfrm>
              <a:off x="2276771" y="2221458"/>
              <a:ext cx="2625430" cy="2625428"/>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nvGrpSpPr>
            <p:cNvPr id="7" name="组合 6"/>
            <p:cNvGrpSpPr/>
            <p:nvPr/>
          </p:nvGrpSpPr>
          <p:grpSpPr>
            <a:xfrm>
              <a:off x="2581581" y="2621254"/>
              <a:ext cx="2052942" cy="1840098"/>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grpSp>
          <p:nvGrpSpPr>
            <p:cNvPr id="6" name="组合 5"/>
            <p:cNvGrpSpPr/>
            <p:nvPr/>
          </p:nvGrpSpPr>
          <p:grpSpPr>
            <a:xfrm>
              <a:off x="2582460" y="2625347"/>
              <a:ext cx="2045906" cy="1856228"/>
              <a:chOff x="4953229" y="2141272"/>
              <a:chExt cx="3084220" cy="2798278"/>
            </a:xfrm>
            <a:solidFill>
              <a:srgbClr val="1C50A2"/>
            </a:solidFill>
          </p:grpSpPr>
          <p:sp>
            <p:nvSpPr>
              <p:cNvPr id="46" name="椭圆 45"/>
              <p:cNvSpPr/>
              <p:nvPr/>
            </p:nvSpPr>
            <p:spPr>
              <a:xfrm>
                <a:off x="4953229" y="4787666"/>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sp>
            <p:nvSpPr>
              <p:cNvPr id="47" name="椭圆 46"/>
              <p:cNvSpPr/>
              <p:nvPr/>
            </p:nvSpPr>
            <p:spPr>
              <a:xfrm>
                <a:off x="7885565" y="2141272"/>
                <a:ext cx="151884" cy="15188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cs typeface="+mn-ea"/>
                  <a:sym typeface="+mn-lt"/>
                </a:endParaRPr>
              </a:p>
            </p:txBody>
          </p:sp>
        </p:grpSp>
        <p:sp>
          <p:nvSpPr>
            <p:cNvPr id="14" name="椭圆 13"/>
            <p:cNvSpPr/>
            <p:nvPr/>
          </p:nvSpPr>
          <p:spPr>
            <a:xfrm>
              <a:off x="2616618" y="2570728"/>
              <a:ext cx="1946033" cy="1946033"/>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effectLst>
                    <a:outerShdw blurRad="38100" dist="38100" dir="2700000" algn="tl">
                      <a:srgbClr val="000000">
                        <a:alpha val="43137"/>
                      </a:srgbClr>
                    </a:outerShdw>
                  </a:effectLst>
                  <a:latin typeface="+mn-ea"/>
                  <a:cs typeface="+mn-ea"/>
                  <a:sym typeface="+mn-lt"/>
                </a:rPr>
                <a:t>3</a:t>
              </a:r>
              <a:endParaRPr lang="zh-CN" altLang="en-US" sz="5400" b="1" dirty="0">
                <a:effectLst>
                  <a:outerShdw blurRad="38100" dist="38100" dir="2700000" algn="tl">
                    <a:srgbClr val="000000">
                      <a:alpha val="43137"/>
                    </a:srgbClr>
                  </a:outerShdw>
                </a:effectLst>
                <a:latin typeface="+mn-ea"/>
                <a:cs typeface="+mn-ea"/>
                <a:sym typeface="+mn-lt"/>
              </a:endParaRPr>
            </a:p>
          </p:txBody>
        </p:sp>
      </p:grpSp>
      <p:sp>
        <p:nvSpPr>
          <p:cNvPr id="16" name="椭圆 15"/>
          <p:cNvSpPr/>
          <p:nvPr/>
        </p:nvSpPr>
        <p:spPr>
          <a:xfrm>
            <a:off x="11268220" y="-923780"/>
            <a:ext cx="1847559" cy="1847559"/>
          </a:xfrm>
          <a:prstGeom prst="ellipse">
            <a:avLst/>
          </a:prstGeom>
          <a:solidFill>
            <a:srgbClr val="1C50A2"/>
          </a:soli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
        <p:nvSpPr>
          <p:cNvPr id="17" name="椭圆 16"/>
          <p:cNvSpPr/>
          <p:nvPr/>
        </p:nvSpPr>
        <p:spPr>
          <a:xfrm>
            <a:off x="10492598" y="351423"/>
            <a:ext cx="572356" cy="5723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11179254" y="2141272"/>
            <a:ext cx="302456" cy="3024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11330482" y="1257699"/>
            <a:ext cx="390938" cy="390938"/>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9"/>
          <p:cNvSpPr txBox="1"/>
          <p:nvPr/>
        </p:nvSpPr>
        <p:spPr>
          <a:xfrm>
            <a:off x="2856939" y="3915698"/>
            <a:ext cx="6481592" cy="807881"/>
          </a:xfrm>
          <a:prstGeom prst="rect">
            <a:avLst/>
          </a:prstGeom>
          <a:noFill/>
        </p:spPr>
        <p:txBody>
          <a:bodyPr wrap="square" lIns="68548" tIns="34274" rIns="68548" bIns="34274"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r>
              <a:rPr lang="zh-CN" altLang="en-US" sz="4800" b="1" dirty="0">
                <a:solidFill>
                  <a:srgbClr val="1C50A2"/>
                </a:solidFill>
                <a:ea typeface="微软雅黑" panose="020B0503020204020204" charset="-122"/>
                <a:cs typeface="微软雅黑" panose="020B0503020204020204" charset="-122"/>
                <a:sym typeface="+mn-lt"/>
              </a:rPr>
              <a:t>小组分工和参考文献</a:t>
            </a:r>
            <a:endParaRPr lang="en-US" altLang="zh-CN" sz="4800" b="1" dirty="0">
              <a:solidFill>
                <a:srgbClr val="1C50A2"/>
              </a:solidFill>
              <a:ea typeface="微软雅黑" panose="020B0503020204020204" charset="-122"/>
              <a:cs typeface="微软雅黑" panose="020B0503020204020204" charset="-122"/>
              <a:sym typeface="+mn-lt"/>
            </a:endParaRPr>
          </a:p>
        </p:txBody>
      </p:sp>
    </p:spTree>
    <p:extLst>
      <p:ext uri="{BB962C8B-B14F-4D97-AF65-F5344CB8AC3E}">
        <p14:creationId xmlns:p14="http://schemas.microsoft.com/office/powerpoint/2010/main" val="109232582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1+#ppt_w/2"/>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14:presetBounceEnd="20000">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14:bounceEnd="20000">
                                          <p:cBhvr additive="base">
                                            <p:cTn id="11" dur="500" fill="hold"/>
                                            <p:tgtEl>
                                              <p:spTgt spid="17"/>
                                            </p:tgtEl>
                                            <p:attrNameLst>
                                              <p:attrName>ppt_x</p:attrName>
                                            </p:attrNameLst>
                                          </p:cBhvr>
                                          <p:tavLst>
                                            <p:tav tm="0">
                                              <p:val>
                                                <p:strVal val="1+#ppt_w/2"/>
                                              </p:val>
                                            </p:tav>
                                            <p:tav tm="100000">
                                              <p:val>
                                                <p:strVal val="#ppt_x"/>
                                              </p:val>
                                            </p:tav>
                                          </p:tavLst>
                                        </p:anim>
                                        <p:anim calcmode="lin" valueType="num" p14:bounceEnd="20000">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14:presetBounceEnd="20000">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14:bounceEnd="20000">
                                          <p:cBhvr additive="base">
                                            <p:cTn id="15" dur="500" fill="hold"/>
                                            <p:tgtEl>
                                              <p:spTgt spid="19"/>
                                            </p:tgtEl>
                                            <p:attrNameLst>
                                              <p:attrName>ppt_x</p:attrName>
                                            </p:attrNameLst>
                                          </p:cBhvr>
                                          <p:tavLst>
                                            <p:tav tm="0">
                                              <p:val>
                                                <p:strVal val="1+#ppt_w/2"/>
                                              </p:val>
                                            </p:tav>
                                            <p:tav tm="100000">
                                              <p:val>
                                                <p:strVal val="#ppt_x"/>
                                              </p:val>
                                            </p:tav>
                                          </p:tavLst>
                                        </p:anim>
                                        <p:anim calcmode="lin" valueType="num" p14:bounceEnd="20000">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14:presetBounceEnd="20000">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14:bounceEnd="20000">
                                          <p:cBhvr additive="base">
                                            <p:cTn id="19" dur="500" fill="hold"/>
                                            <p:tgtEl>
                                              <p:spTgt spid="18"/>
                                            </p:tgtEl>
                                            <p:attrNameLst>
                                              <p:attrName>ppt_x</p:attrName>
                                            </p:attrNameLst>
                                          </p:cBhvr>
                                          <p:tavLst>
                                            <p:tav tm="0">
                                              <p:val>
                                                <p:strVal val="1+#ppt_w/2"/>
                                              </p:val>
                                            </p:tav>
                                            <p:tav tm="100000">
                                              <p:val>
                                                <p:strVal val="#ppt_x"/>
                                              </p:val>
                                            </p:tav>
                                          </p:tavLst>
                                        </p:anim>
                                        <p:anim calcmode="lin" valueType="num" p14:bounceEnd="20000">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小组分工和参考文献</a:t>
            </a:r>
            <a:endParaRPr lang="en-US" altLang="zh-CN" sz="2400" b="1" dirty="0">
              <a:solidFill>
                <a:srgbClr val="1C50A2"/>
              </a:solidFill>
              <a:ea typeface="微软雅黑" panose="020B0503020204020204" charset="-122"/>
              <a:cs typeface="微软雅黑" panose="020B0503020204020204" charset="-122"/>
              <a:sym typeface="+mn-lt"/>
            </a:endParaRPr>
          </a:p>
        </p:txBody>
      </p:sp>
      <p:sp>
        <p:nvSpPr>
          <p:cNvPr id="6" name="文本框 5">
            <a:extLst>
              <a:ext uri="{FF2B5EF4-FFF2-40B4-BE49-F238E27FC236}">
                <a16:creationId xmlns:a16="http://schemas.microsoft.com/office/drawing/2014/main" id="{41B26034-16BC-4FE6-B5C3-49253F634B6F}"/>
              </a:ext>
            </a:extLst>
          </p:cNvPr>
          <p:cNvSpPr txBox="1"/>
          <p:nvPr/>
        </p:nvSpPr>
        <p:spPr>
          <a:xfrm>
            <a:off x="712871" y="965081"/>
            <a:ext cx="9255093" cy="458908"/>
          </a:xfrm>
          <a:prstGeom prst="rect">
            <a:avLst/>
          </a:prstGeom>
          <a:noFill/>
        </p:spPr>
        <p:txBody>
          <a:bodyPr wrap="square">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项目阶段分工详情见</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Project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，本处给出整个项目小组的绩效评定。满分</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100</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，加权平均</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889F063B-C131-450D-BF34-0A56D520E8FD}"/>
              </a:ext>
            </a:extLst>
          </p:cNvPr>
          <p:cNvGraphicFramePr>
            <a:graphicFrameLocks noGrp="1"/>
          </p:cNvGraphicFramePr>
          <p:nvPr>
            <p:extLst>
              <p:ext uri="{D42A27DB-BD31-4B8C-83A1-F6EECF244321}">
                <p14:modId xmlns:p14="http://schemas.microsoft.com/office/powerpoint/2010/main" val="1956914929"/>
              </p:ext>
            </p:extLst>
          </p:nvPr>
        </p:nvGraphicFramePr>
        <p:xfrm>
          <a:off x="1105318" y="1706740"/>
          <a:ext cx="8229602" cy="5016348"/>
        </p:xfrm>
        <a:graphic>
          <a:graphicData uri="http://schemas.openxmlformats.org/drawingml/2006/table">
            <a:tbl>
              <a:tblPr firstRow="1" firstCol="1" bandRow="1">
                <a:tableStyleId>{5C22544A-7EE6-4342-B048-85BDC9FD1C3A}</a:tableStyleId>
              </a:tblPr>
              <a:tblGrid>
                <a:gridCol w="1682426">
                  <a:extLst>
                    <a:ext uri="{9D8B030D-6E8A-4147-A177-3AD203B41FA5}">
                      <a16:colId xmlns:a16="http://schemas.microsoft.com/office/drawing/2014/main" val="1301947961"/>
                    </a:ext>
                  </a:extLst>
                </a:gridCol>
                <a:gridCol w="985052">
                  <a:extLst>
                    <a:ext uri="{9D8B030D-6E8A-4147-A177-3AD203B41FA5}">
                      <a16:colId xmlns:a16="http://schemas.microsoft.com/office/drawing/2014/main" val="1214200118"/>
                    </a:ext>
                  </a:extLst>
                </a:gridCol>
                <a:gridCol w="984060">
                  <a:extLst>
                    <a:ext uri="{9D8B030D-6E8A-4147-A177-3AD203B41FA5}">
                      <a16:colId xmlns:a16="http://schemas.microsoft.com/office/drawing/2014/main" val="3287231727"/>
                    </a:ext>
                  </a:extLst>
                </a:gridCol>
                <a:gridCol w="1050524">
                  <a:extLst>
                    <a:ext uri="{9D8B030D-6E8A-4147-A177-3AD203B41FA5}">
                      <a16:colId xmlns:a16="http://schemas.microsoft.com/office/drawing/2014/main" val="3081644577"/>
                    </a:ext>
                  </a:extLst>
                </a:gridCol>
                <a:gridCol w="1175516">
                  <a:extLst>
                    <a:ext uri="{9D8B030D-6E8A-4147-A177-3AD203B41FA5}">
                      <a16:colId xmlns:a16="http://schemas.microsoft.com/office/drawing/2014/main" val="310961126"/>
                    </a:ext>
                  </a:extLst>
                </a:gridCol>
                <a:gridCol w="1175516">
                  <a:extLst>
                    <a:ext uri="{9D8B030D-6E8A-4147-A177-3AD203B41FA5}">
                      <a16:colId xmlns:a16="http://schemas.microsoft.com/office/drawing/2014/main" val="3182222676"/>
                    </a:ext>
                  </a:extLst>
                </a:gridCol>
                <a:gridCol w="1176508">
                  <a:extLst>
                    <a:ext uri="{9D8B030D-6E8A-4147-A177-3AD203B41FA5}">
                      <a16:colId xmlns:a16="http://schemas.microsoft.com/office/drawing/2014/main" val="2191639579"/>
                    </a:ext>
                  </a:extLst>
                </a:gridCol>
              </a:tblGrid>
              <a:tr h="458353">
                <a:tc>
                  <a:txBody>
                    <a:bodyPr/>
                    <a:lstStyle/>
                    <a:p>
                      <a:pPr algn="just">
                        <a:spcAft>
                          <a:spcPts val="0"/>
                        </a:spcAft>
                      </a:pPr>
                      <a:r>
                        <a:rPr lang="zh-CN" sz="2400" kern="100" dirty="0">
                          <a:effectLst/>
                        </a:rPr>
                        <a:t>内容</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田淼</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黄永智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韩易贤</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时蒙恩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潘阅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郑骥</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89304440"/>
                  </a:ext>
                </a:extLst>
              </a:tr>
              <a:tr h="1000509">
                <a:tc>
                  <a:txBody>
                    <a:bodyPr/>
                    <a:lstStyle/>
                    <a:p>
                      <a:pPr algn="just">
                        <a:spcAft>
                          <a:spcPts val="0"/>
                        </a:spcAft>
                      </a:pPr>
                      <a:r>
                        <a:rPr lang="zh-CN" sz="2400" kern="100">
                          <a:effectLst/>
                        </a:rPr>
                        <a:t>文档编写能力（</a:t>
                      </a:r>
                      <a:r>
                        <a:rPr lang="en-US" sz="2400" kern="100">
                          <a:effectLst/>
                        </a:rPr>
                        <a:t>30%</a:t>
                      </a: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95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5268880"/>
                  </a:ext>
                </a:extLst>
              </a:tr>
              <a:tr h="992554">
                <a:tc>
                  <a:txBody>
                    <a:bodyPr/>
                    <a:lstStyle/>
                    <a:p>
                      <a:pPr algn="just">
                        <a:spcAft>
                          <a:spcPts val="0"/>
                        </a:spcAft>
                      </a:pPr>
                      <a:r>
                        <a:rPr lang="zh-CN" sz="2400" kern="100">
                          <a:effectLst/>
                        </a:rPr>
                        <a:t>工作完成度（</a:t>
                      </a:r>
                      <a:r>
                        <a:rPr lang="en-US" sz="2400" kern="100">
                          <a:effectLst/>
                        </a:rPr>
                        <a:t>25%</a:t>
                      </a: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69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67627669"/>
                  </a:ext>
                </a:extLst>
              </a:tr>
              <a:tr h="916706">
                <a:tc>
                  <a:txBody>
                    <a:bodyPr/>
                    <a:lstStyle/>
                    <a:p>
                      <a:pPr algn="just">
                        <a:spcAft>
                          <a:spcPts val="0"/>
                        </a:spcAft>
                      </a:pPr>
                      <a:r>
                        <a:rPr lang="zh-CN" sz="2400" kern="100">
                          <a:effectLst/>
                        </a:rPr>
                        <a:t>工作积极性（</a:t>
                      </a:r>
                      <a:r>
                        <a:rPr lang="en-US" sz="2400" kern="100">
                          <a:effectLst/>
                        </a:rPr>
                        <a:t>23%</a:t>
                      </a: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78</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68</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94404546"/>
                  </a:ext>
                </a:extLst>
              </a:tr>
              <a:tr h="916706">
                <a:tc>
                  <a:txBody>
                    <a:bodyPr/>
                    <a:lstStyle/>
                    <a:p>
                      <a:pPr algn="just">
                        <a:spcAft>
                          <a:spcPts val="0"/>
                        </a:spcAft>
                      </a:pPr>
                      <a:r>
                        <a:rPr lang="zh-CN" sz="2400" kern="100">
                          <a:effectLst/>
                        </a:rPr>
                        <a:t>协作与沟通（</a:t>
                      </a:r>
                      <a:r>
                        <a:rPr lang="en-US" sz="2400" kern="100">
                          <a:effectLst/>
                        </a:rPr>
                        <a:t>22%</a:t>
                      </a:r>
                      <a:r>
                        <a:rPr lang="zh-CN" sz="2400" kern="100">
                          <a:effectLst/>
                        </a:rPr>
                        <a: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81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68</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4389228"/>
                  </a:ext>
                </a:extLst>
              </a:tr>
              <a:tr h="458353">
                <a:tc>
                  <a:txBody>
                    <a:bodyPr/>
                    <a:lstStyle/>
                    <a:p>
                      <a:pPr algn="just">
                        <a:spcAft>
                          <a:spcPts val="0"/>
                        </a:spcAft>
                      </a:pPr>
                      <a:r>
                        <a:rPr lang="zh-CN" sz="2400" kern="100">
                          <a:effectLst/>
                        </a:rPr>
                        <a:t>总评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81.92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75.81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76.44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83.17</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76.17</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70.65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17841055"/>
                  </a:ext>
                </a:extLst>
              </a:tr>
            </a:tbl>
          </a:graphicData>
        </a:graphic>
      </p:graphicFrame>
    </p:spTree>
    <p:extLst>
      <p:ext uri="{BB962C8B-B14F-4D97-AF65-F5344CB8AC3E}">
        <p14:creationId xmlns:p14="http://schemas.microsoft.com/office/powerpoint/2010/main" val="2571759314"/>
      </p:ext>
    </p:extLst>
  </p:cSld>
  <p:clrMapOvr>
    <a:masterClrMapping/>
  </p:clrMapOvr>
  <p:transition spd="slow">
    <p:cove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158966" y="458986"/>
            <a:ext cx="354330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参考文献</a:t>
            </a:r>
          </a:p>
        </p:txBody>
      </p:sp>
      <p:sp>
        <p:nvSpPr>
          <p:cNvPr id="7" name="文本框 6">
            <a:extLst>
              <a:ext uri="{FF2B5EF4-FFF2-40B4-BE49-F238E27FC236}">
                <a16:creationId xmlns:a16="http://schemas.microsoft.com/office/drawing/2014/main" id="{90D63990-5359-4E46-84B4-5A95347C8D4F}"/>
              </a:ext>
            </a:extLst>
          </p:cNvPr>
          <p:cNvSpPr txBox="1"/>
          <p:nvPr/>
        </p:nvSpPr>
        <p:spPr>
          <a:xfrm>
            <a:off x="948196" y="1225998"/>
            <a:ext cx="8136904" cy="4832092"/>
          </a:xfrm>
          <a:prstGeom prst="rect">
            <a:avLst/>
          </a:prstGeom>
          <a:noFill/>
        </p:spPr>
        <p:txBody>
          <a:bodyPr wrap="square">
            <a:spAutoFit/>
          </a:bodyPr>
          <a:lstStyle/>
          <a:p>
            <a:r>
              <a:rPr lang="en-US" altLang="zh-CN" sz="2800" dirty="0"/>
              <a:t>[1] GB/T 8567-2006.</a:t>
            </a:r>
            <a:r>
              <a:rPr lang="zh-CN" altLang="zh-CN" sz="2800" dirty="0"/>
              <a:t>《计算机软件文档编制规范》</a:t>
            </a:r>
          </a:p>
          <a:p>
            <a:r>
              <a:rPr lang="en-US" altLang="zh-CN" sz="2800" dirty="0"/>
              <a:t>[2] </a:t>
            </a:r>
            <a:r>
              <a:rPr lang="zh-CN" altLang="zh-CN" sz="2800" dirty="0"/>
              <a:t>张海藩</a:t>
            </a:r>
            <a:r>
              <a:rPr lang="en-US" altLang="zh-CN" sz="2800" dirty="0"/>
              <a:t>,</a:t>
            </a:r>
            <a:r>
              <a:rPr lang="zh-CN" altLang="zh-CN" sz="2800" dirty="0"/>
              <a:t>牟永敏</a:t>
            </a:r>
            <a:r>
              <a:rPr lang="en-US" altLang="zh-CN" sz="2800" dirty="0"/>
              <a:t>.</a:t>
            </a:r>
            <a:r>
              <a:rPr lang="zh-CN" altLang="zh-CN" sz="2800" dirty="0"/>
              <a:t>软件工程导论</a:t>
            </a:r>
            <a:r>
              <a:rPr lang="en-US" altLang="zh-CN" sz="2800" dirty="0"/>
              <a:t>(</a:t>
            </a:r>
            <a:r>
              <a:rPr lang="zh-CN" altLang="zh-CN" sz="2800" dirty="0"/>
              <a:t>第</a:t>
            </a:r>
            <a:r>
              <a:rPr lang="en-US" altLang="zh-CN" sz="2800" dirty="0"/>
              <a:t>6</a:t>
            </a:r>
            <a:r>
              <a:rPr lang="zh-CN" altLang="zh-CN" sz="2800" dirty="0"/>
              <a:t>版</a:t>
            </a:r>
            <a:r>
              <a:rPr lang="en-US" altLang="zh-CN" sz="2800" dirty="0"/>
              <a:t>)[M](ISBN 978-7-302-33098-1).</a:t>
            </a:r>
            <a:r>
              <a:rPr lang="zh-CN" altLang="zh-CN" sz="2800" dirty="0"/>
              <a:t>北京：清华大学出版社</a:t>
            </a:r>
          </a:p>
          <a:p>
            <a:r>
              <a:rPr lang="en-US" altLang="zh-CN" sz="2800" dirty="0"/>
              <a:t>[3] [</a:t>
            </a:r>
            <a:r>
              <a:rPr lang="zh-CN" altLang="zh-CN" sz="2800" dirty="0"/>
              <a:t>美</a:t>
            </a:r>
            <a:r>
              <a:rPr lang="en-US" altLang="zh-CN" sz="2800" dirty="0"/>
              <a:t>]Project Management Institute.</a:t>
            </a:r>
            <a:r>
              <a:rPr lang="zh-CN" altLang="zh-CN" sz="2800" dirty="0"/>
              <a:t>项目管理知识体系指南</a:t>
            </a:r>
            <a:r>
              <a:rPr lang="en-US" altLang="zh-CN" sz="2800" dirty="0"/>
              <a:t>(</a:t>
            </a:r>
            <a:r>
              <a:rPr lang="zh-CN" altLang="zh-CN" sz="2800" dirty="0"/>
              <a:t>第</a:t>
            </a:r>
            <a:r>
              <a:rPr lang="en-US" altLang="zh-CN" sz="2800" dirty="0"/>
              <a:t>6</a:t>
            </a:r>
            <a:r>
              <a:rPr lang="zh-CN" altLang="zh-CN" sz="2800" dirty="0"/>
              <a:t>版</a:t>
            </a:r>
            <a:r>
              <a:rPr lang="en-US" altLang="zh-CN" sz="2800" dirty="0"/>
              <a:t>)[M].</a:t>
            </a:r>
            <a:r>
              <a:rPr lang="zh-CN" altLang="zh-CN" sz="2800" dirty="0"/>
              <a:t>北京：电子工业出版社</a:t>
            </a:r>
          </a:p>
          <a:p>
            <a:r>
              <a:rPr lang="en-US" altLang="zh-CN" sz="2800" dirty="0"/>
              <a:t>[4] [</a:t>
            </a:r>
            <a:r>
              <a:rPr lang="zh-CN" altLang="zh-CN" sz="2800" dirty="0"/>
              <a:t>美</a:t>
            </a:r>
            <a:r>
              <a:rPr lang="en-US" altLang="zh-CN" sz="2800" dirty="0"/>
              <a:t>]Kathy Schwalbe.IT</a:t>
            </a:r>
            <a:r>
              <a:rPr lang="zh-CN" altLang="zh-CN" sz="2800" dirty="0"/>
              <a:t>项目管理（第</a:t>
            </a:r>
            <a:r>
              <a:rPr lang="en-US" altLang="zh-CN" sz="2800" dirty="0"/>
              <a:t>8</a:t>
            </a:r>
            <a:r>
              <a:rPr lang="zh-CN" altLang="zh-CN" sz="2800" dirty="0"/>
              <a:t>版）</a:t>
            </a:r>
            <a:r>
              <a:rPr lang="en-US" altLang="zh-CN" sz="2800" dirty="0"/>
              <a:t>[M].(ISBN 978-7-111-58233-5).</a:t>
            </a:r>
            <a:r>
              <a:rPr lang="zh-CN" altLang="zh-CN" sz="2800" dirty="0"/>
              <a:t>北京：机械工业出版社</a:t>
            </a:r>
          </a:p>
          <a:p>
            <a:r>
              <a:rPr lang="en-US" altLang="zh-CN" sz="2800" dirty="0"/>
              <a:t>[5] [</a:t>
            </a:r>
            <a:r>
              <a:rPr lang="zh-CN" altLang="zh-CN" sz="2800" dirty="0"/>
              <a:t>美</a:t>
            </a:r>
            <a:r>
              <a:rPr lang="en-US" altLang="zh-CN" sz="2800" dirty="0"/>
              <a:t>]Karl </a:t>
            </a:r>
            <a:r>
              <a:rPr lang="en-US" altLang="zh-CN" sz="2800" dirty="0" err="1"/>
              <a:t>Wiegers</a:t>
            </a:r>
            <a:r>
              <a:rPr lang="en-US" altLang="zh-CN" sz="2800" dirty="0"/>
              <a:t>, Joy Beatty.</a:t>
            </a:r>
            <a:r>
              <a:rPr lang="zh-CN" altLang="zh-CN" sz="2800" dirty="0"/>
              <a:t>软件需求（第</a:t>
            </a:r>
            <a:r>
              <a:rPr lang="en-US" altLang="zh-CN" sz="2800" dirty="0"/>
              <a:t>3</a:t>
            </a:r>
            <a:r>
              <a:rPr lang="zh-CN" altLang="zh-CN" sz="2800" dirty="0"/>
              <a:t>版）</a:t>
            </a:r>
            <a:r>
              <a:rPr lang="en-US" altLang="zh-CN" sz="2800" dirty="0"/>
              <a:t>[M].(ISBN 978-7-302-42682-0)</a:t>
            </a:r>
            <a:r>
              <a:rPr lang="zh-CN" altLang="zh-CN" sz="2800" dirty="0"/>
              <a:t>北京：清华大学出版社</a:t>
            </a:r>
          </a:p>
        </p:txBody>
      </p:sp>
    </p:spTree>
    <p:extLst>
      <p:ext uri="{BB962C8B-B14F-4D97-AF65-F5344CB8AC3E}">
        <p14:creationId xmlns:p14="http://schemas.microsoft.com/office/powerpoint/2010/main" val="511552732"/>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项目章程</a:t>
            </a:r>
          </a:p>
        </p:txBody>
      </p:sp>
      <p:sp>
        <p:nvSpPr>
          <p:cNvPr id="2" name="文本框 1">
            <a:extLst>
              <a:ext uri="{FF2B5EF4-FFF2-40B4-BE49-F238E27FC236}">
                <a16:creationId xmlns:a16="http://schemas.microsoft.com/office/drawing/2014/main" id="{81D81FFD-D37D-EB49-FAFF-1872B9824C95}"/>
              </a:ext>
            </a:extLst>
          </p:cNvPr>
          <p:cNvSpPr txBox="1"/>
          <p:nvPr/>
        </p:nvSpPr>
        <p:spPr>
          <a:xfrm>
            <a:off x="1555270" y="687379"/>
            <a:ext cx="7744826" cy="2243050"/>
          </a:xfrm>
          <a:prstGeom prst="rect">
            <a:avLst/>
          </a:prstGeom>
          <a:noFill/>
        </p:spPr>
        <p:txBody>
          <a:bodyPr wrap="square">
            <a:spAutoFit/>
          </a:bodyPr>
          <a:lstStyle/>
          <a:p>
            <a:pPr>
              <a:lnSpc>
                <a:spcPct val="150000"/>
              </a:lnSpc>
              <a:buClr>
                <a:srgbClr val="3992DB"/>
              </a:buCl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项目小组在首周完成人员分组以及确定选题后，立刻开展项目章程的制定，内容包括</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项目概述、干系人分析、完成时间与交付物</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。初稿完成后，在后续与项目下达者访谈的过程中得到</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确认</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29ED0FA-2826-B912-EF4D-167E1461656E}"/>
              </a:ext>
            </a:extLst>
          </p:cNvPr>
          <p:cNvPicPr>
            <a:picLocks noChangeAspect="1"/>
          </p:cNvPicPr>
          <p:nvPr/>
        </p:nvPicPr>
        <p:blipFill>
          <a:blip r:embed="rId3"/>
          <a:stretch>
            <a:fillRect/>
          </a:stretch>
        </p:blipFill>
        <p:spPr>
          <a:xfrm>
            <a:off x="2652590" y="3344464"/>
            <a:ext cx="5550185" cy="2286117"/>
          </a:xfrm>
          <a:prstGeom prst="rect">
            <a:avLst/>
          </a:prstGeom>
        </p:spPr>
      </p:pic>
      <p:sp>
        <p:nvSpPr>
          <p:cNvPr id="4" name="文本框 3">
            <a:extLst>
              <a:ext uri="{FF2B5EF4-FFF2-40B4-BE49-F238E27FC236}">
                <a16:creationId xmlns:a16="http://schemas.microsoft.com/office/drawing/2014/main" id="{DEB4EFC6-ECE4-0280-794F-2687C7C82161}"/>
              </a:ext>
            </a:extLst>
          </p:cNvPr>
          <p:cNvSpPr txBox="1"/>
          <p:nvPr/>
        </p:nvSpPr>
        <p:spPr>
          <a:xfrm>
            <a:off x="4678556" y="5980449"/>
            <a:ext cx="966991" cy="276999"/>
          </a:xfrm>
          <a:prstGeom prst="rect">
            <a:avLst/>
          </a:prstGeom>
          <a:noFill/>
        </p:spPr>
        <p:txBody>
          <a:bodyPr wrap="squar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内部干系人</a:t>
            </a:r>
            <a:endParaRPr lang="zh-CN" altLang="en-US" sz="1200" dirty="0"/>
          </a:p>
        </p:txBody>
      </p:sp>
    </p:spTree>
  </p:cSld>
  <p:clrMapOvr>
    <a:masterClrMapping/>
  </p:clrMapOvr>
  <p:transition spd="slow">
    <p:cove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1207455" y="157627"/>
            <a:ext cx="869659" cy="86965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10494498" y="1027286"/>
            <a:ext cx="572356" cy="5723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9984544" y="2075926"/>
            <a:ext cx="422031" cy="422031"/>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9360270" y="2472639"/>
            <a:ext cx="302456" cy="302456"/>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10104119" y="375750"/>
            <a:ext cx="302456" cy="302456"/>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11118973" y="1944299"/>
            <a:ext cx="390938" cy="390938"/>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p:nvSpPr>
        <p:spPr>
          <a:xfrm>
            <a:off x="-190500" y="5924841"/>
            <a:ext cx="1098259" cy="109825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2184400" y="4749799"/>
            <a:ext cx="622299" cy="6222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2428873" y="5924841"/>
            <a:ext cx="847727" cy="847727"/>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0560" y="5569741"/>
            <a:ext cx="1288259" cy="128825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284161" y="5093491"/>
            <a:ext cx="622299" cy="6222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292854" y="4279899"/>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2082200" y="4482499"/>
            <a:ext cx="204399" cy="2043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1238831" y="5302440"/>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2067119" y="5404639"/>
            <a:ext cx="204399" cy="204399"/>
          </a:xfrm>
          <a:prstGeom prst="ellipse">
            <a:avLst/>
          </a:prstGeom>
          <a:solidFill>
            <a:srgbClr val="1C50A2"/>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3227778" y="5609038"/>
            <a:ext cx="204399" cy="204399"/>
          </a:xfrm>
          <a:prstGeom prst="ellipse">
            <a:avLst/>
          </a:prstGeom>
          <a:solidFill>
            <a:schemeClr val="bg1"/>
          </a:soli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标题 3"/>
          <p:cNvSpPr>
            <a:spLocks noGrp="1"/>
          </p:cNvSpPr>
          <p:nvPr/>
        </p:nvSpPr>
        <p:spPr>
          <a:xfrm>
            <a:off x="3208939" y="2591125"/>
            <a:ext cx="6914515" cy="1080770"/>
          </a:xfrm>
        </p:spPr>
        <p:txBody>
          <a:bodyPr>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endParaRPr lang="zh-CN" altLang="en-US" sz="4400" b="1" dirty="0">
              <a:solidFill>
                <a:srgbClr val="1C50A2"/>
              </a:solidFill>
            </a:endParaRPr>
          </a:p>
        </p:txBody>
      </p:sp>
      <p:sp>
        <p:nvSpPr>
          <p:cNvPr id="44" name="矩形 43"/>
          <p:cNvSpPr/>
          <p:nvPr/>
        </p:nvSpPr>
        <p:spPr>
          <a:xfrm>
            <a:off x="2806699" y="1416493"/>
            <a:ext cx="5827236" cy="1446550"/>
          </a:xfrm>
          <a:prstGeom prst="rect">
            <a:avLst/>
          </a:prstGeom>
        </p:spPr>
        <p:txBody>
          <a:bodyPr wrap="none">
            <a:spAutoFit/>
          </a:bodyPr>
          <a:lstStyle/>
          <a:p>
            <a:r>
              <a:rPr lang="en-US" altLang="zh-CN" sz="4400" b="1" dirty="0">
                <a:solidFill>
                  <a:schemeClr val="accent1">
                    <a:lumMod val="75000"/>
                  </a:schemeClr>
                </a:solidFill>
                <a:latin typeface="微软雅黑" panose="020B0503020204020204" pitchFamily="34" charset="-122"/>
                <a:ea typeface="微软雅黑" panose="020B0503020204020204" pitchFamily="34" charset="-122"/>
                <a:sym typeface="+mn-ea"/>
              </a:rPr>
              <a:t>SRA</a:t>
            </a:r>
            <a:r>
              <a:rPr lang="zh-CN" altLang="en-US" sz="4400" b="1" dirty="0">
                <a:solidFill>
                  <a:schemeClr val="accent1">
                    <a:lumMod val="75000"/>
                  </a:schemeClr>
                </a:solidFill>
                <a:latin typeface="微软雅黑" panose="020B0503020204020204" pitchFamily="34" charset="-122"/>
                <a:ea typeface="微软雅黑" panose="020B0503020204020204" pitchFamily="34" charset="-122"/>
                <a:sym typeface="+mn-ea"/>
              </a:rPr>
              <a:t>2023-</a:t>
            </a:r>
            <a:r>
              <a:rPr lang="en-US" altLang="zh-CN" sz="4400" b="1" dirty="0">
                <a:solidFill>
                  <a:schemeClr val="accent1">
                    <a:lumMod val="75000"/>
                  </a:schemeClr>
                </a:solidFill>
                <a:latin typeface="微软雅黑" panose="020B0503020204020204" pitchFamily="34" charset="-122"/>
                <a:ea typeface="微软雅黑" panose="020B0503020204020204" pitchFamily="34" charset="-122"/>
                <a:sym typeface="+mn-ea"/>
              </a:rPr>
              <a:t>G17</a:t>
            </a:r>
          </a:p>
          <a:p>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软件需求分析最终评审</a:t>
            </a:r>
            <a:endParaRPr lang="en-US" altLang="zh-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46" name="矩形 45"/>
          <p:cNvSpPr/>
          <p:nvPr/>
        </p:nvSpPr>
        <p:spPr>
          <a:xfrm>
            <a:off x="3107572" y="3036396"/>
            <a:ext cx="5035353" cy="769441"/>
          </a:xfrm>
          <a:prstGeom prst="rect">
            <a:avLst/>
          </a:prstGeom>
        </p:spPr>
        <p:txBody>
          <a:bodyPr wrap="none">
            <a:spAutoFit/>
          </a:bodyPr>
          <a:lstStyle/>
          <a:p>
            <a:pPr algn="l"/>
            <a:r>
              <a:rPr lang="en-US" altLang="zh-CN" sz="4400" b="1" dirty="0">
                <a:solidFill>
                  <a:schemeClr val="accent1">
                    <a:lumMod val="75000"/>
                  </a:schemeClr>
                </a:solidFill>
                <a:latin typeface="微软雅黑" panose="020B0503020204020204" pitchFamily="34" charset="-122"/>
                <a:ea typeface="微软雅黑" panose="020B0503020204020204" pitchFamily="34" charset="-122"/>
                <a:sym typeface="+mn-ea"/>
              </a:rPr>
              <a:t>展示完毕  感谢观看</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2" decel="10000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3" decel="10000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1+#ppt_w/2"/>
                                          </p:val>
                                        </p:tav>
                                        <p:tav tm="100000">
                                          <p:val>
                                            <p:strVal val="#ppt_x"/>
                                          </p:val>
                                        </p:tav>
                                      </p:tavLst>
                                    </p:anim>
                                    <p:anim calcmode="lin" valueType="num">
                                      <p:cBhvr additive="base">
                                        <p:cTn id="48" dur="500" fill="hold"/>
                                        <p:tgtEl>
                                          <p:spTgt spid="2"/>
                                        </p:tgtEl>
                                        <p:attrNameLst>
                                          <p:attrName>ppt_y</p:attrName>
                                        </p:attrNameLst>
                                      </p:cBhvr>
                                      <p:tavLst>
                                        <p:tav tm="0">
                                          <p:val>
                                            <p:strVal val="0-#ppt_h/2"/>
                                          </p:val>
                                        </p:tav>
                                        <p:tav tm="100000">
                                          <p:val>
                                            <p:strVal val="#ppt_y"/>
                                          </p:val>
                                        </p:tav>
                                      </p:tavLst>
                                    </p:anim>
                                  </p:childTnLst>
                                </p:cTn>
                              </p:par>
                              <p:par>
                                <p:cTn id="49" presetID="2" presetClass="entr" presetSubtype="3" decel="10000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1+#ppt_w/2"/>
                                          </p:val>
                                        </p:tav>
                                        <p:tav tm="100000">
                                          <p:val>
                                            <p:strVal val="#ppt_x"/>
                                          </p:val>
                                        </p:tav>
                                      </p:tavLst>
                                    </p:anim>
                                    <p:anim calcmode="lin" valueType="num">
                                      <p:cBhvr additive="base">
                                        <p:cTn id="52" dur="500" fill="hold"/>
                                        <p:tgtEl>
                                          <p:spTgt spid="3"/>
                                        </p:tgtEl>
                                        <p:attrNameLst>
                                          <p:attrName>ppt_y</p:attrName>
                                        </p:attrNameLst>
                                      </p:cBhvr>
                                      <p:tavLst>
                                        <p:tav tm="0">
                                          <p:val>
                                            <p:strVal val="0-#ppt_h/2"/>
                                          </p:val>
                                        </p:tav>
                                        <p:tav tm="100000">
                                          <p:val>
                                            <p:strVal val="#ppt_y"/>
                                          </p:val>
                                        </p:tav>
                                      </p:tavLst>
                                    </p:anim>
                                  </p:childTnLst>
                                </p:cTn>
                              </p:par>
                              <p:par>
                                <p:cTn id="53" presetID="2" presetClass="entr" presetSubtype="3" decel="10000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1+#ppt_w/2"/>
                                          </p:val>
                                        </p:tav>
                                        <p:tav tm="100000">
                                          <p:val>
                                            <p:strVal val="#ppt_x"/>
                                          </p:val>
                                        </p:tav>
                                      </p:tavLst>
                                    </p:anim>
                                    <p:anim calcmode="lin" valueType="num">
                                      <p:cBhvr additive="base">
                                        <p:cTn id="56" dur="500" fill="hold"/>
                                        <p:tgtEl>
                                          <p:spTgt spid="4"/>
                                        </p:tgtEl>
                                        <p:attrNameLst>
                                          <p:attrName>ppt_y</p:attrName>
                                        </p:attrNameLst>
                                      </p:cBhvr>
                                      <p:tavLst>
                                        <p:tav tm="0">
                                          <p:val>
                                            <p:strVal val="0-#ppt_h/2"/>
                                          </p:val>
                                        </p:tav>
                                        <p:tav tm="100000">
                                          <p:val>
                                            <p:strVal val="#ppt_y"/>
                                          </p:val>
                                        </p:tav>
                                      </p:tavLst>
                                    </p:anim>
                                  </p:childTnLst>
                                </p:cTn>
                              </p:par>
                              <p:par>
                                <p:cTn id="57" presetID="2" presetClass="entr" presetSubtype="3" decel="10000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1+#ppt_w/2"/>
                                          </p:val>
                                        </p:tav>
                                        <p:tav tm="100000">
                                          <p:val>
                                            <p:strVal val="#ppt_x"/>
                                          </p:val>
                                        </p:tav>
                                      </p:tavLst>
                                    </p:anim>
                                    <p:anim calcmode="lin" valueType="num">
                                      <p:cBhvr additive="base">
                                        <p:cTn id="60" dur="500" fill="hold"/>
                                        <p:tgtEl>
                                          <p:spTgt spid="5"/>
                                        </p:tgtEl>
                                        <p:attrNameLst>
                                          <p:attrName>ppt_y</p:attrName>
                                        </p:attrNameLst>
                                      </p:cBhvr>
                                      <p:tavLst>
                                        <p:tav tm="0">
                                          <p:val>
                                            <p:strVal val="0-#ppt_h/2"/>
                                          </p:val>
                                        </p:tav>
                                        <p:tav tm="100000">
                                          <p:val>
                                            <p:strVal val="#ppt_y"/>
                                          </p:val>
                                        </p:tav>
                                      </p:tavLst>
                                    </p:anim>
                                  </p:childTnLst>
                                </p:cTn>
                              </p:par>
                              <p:par>
                                <p:cTn id="61" presetID="2" presetClass="entr" presetSubtype="3" decel="10000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fill="hold"/>
                                        <p:tgtEl>
                                          <p:spTgt spid="6"/>
                                        </p:tgtEl>
                                        <p:attrNameLst>
                                          <p:attrName>ppt_x</p:attrName>
                                        </p:attrNameLst>
                                      </p:cBhvr>
                                      <p:tavLst>
                                        <p:tav tm="0">
                                          <p:val>
                                            <p:strVal val="1+#ppt_w/2"/>
                                          </p:val>
                                        </p:tav>
                                        <p:tav tm="100000">
                                          <p:val>
                                            <p:strVal val="#ppt_x"/>
                                          </p:val>
                                        </p:tav>
                                      </p:tavLst>
                                    </p:anim>
                                    <p:anim calcmode="lin" valueType="num">
                                      <p:cBhvr additive="base">
                                        <p:cTn id="64" dur="500" fill="hold"/>
                                        <p:tgtEl>
                                          <p:spTgt spid="6"/>
                                        </p:tgtEl>
                                        <p:attrNameLst>
                                          <p:attrName>ppt_y</p:attrName>
                                        </p:attrNameLst>
                                      </p:cBhvr>
                                      <p:tavLst>
                                        <p:tav tm="0">
                                          <p:val>
                                            <p:strVal val="0-#ppt_h/2"/>
                                          </p:val>
                                        </p:tav>
                                        <p:tav tm="100000">
                                          <p:val>
                                            <p:strVal val="#ppt_y"/>
                                          </p:val>
                                        </p:tav>
                                      </p:tavLst>
                                    </p:anim>
                                  </p:childTnLst>
                                </p:cTn>
                              </p:par>
                              <p:par>
                                <p:cTn id="65" presetID="2" presetClass="entr" presetSubtype="3" decel="10000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1+#ppt_w/2"/>
                                          </p:val>
                                        </p:tav>
                                        <p:tav tm="100000">
                                          <p:val>
                                            <p:strVal val="#ppt_x"/>
                                          </p:val>
                                        </p:tav>
                                      </p:tavLst>
                                    </p:anim>
                                    <p:anim calcmode="lin" valueType="num">
                                      <p:cBhvr additive="base">
                                        <p:cTn id="6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311118" y="273344"/>
            <a:ext cx="248830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项目计划书</a:t>
            </a:r>
          </a:p>
        </p:txBody>
      </p:sp>
      <p:sp>
        <p:nvSpPr>
          <p:cNvPr id="2" name="文本框 1">
            <a:extLst>
              <a:ext uri="{FF2B5EF4-FFF2-40B4-BE49-F238E27FC236}">
                <a16:creationId xmlns:a16="http://schemas.microsoft.com/office/drawing/2014/main" id="{A48F6114-125A-76B7-509A-8695571C5C72}"/>
              </a:ext>
            </a:extLst>
          </p:cNvPr>
          <p:cNvSpPr txBox="1"/>
          <p:nvPr/>
        </p:nvSpPr>
        <p:spPr>
          <a:xfrm>
            <a:off x="1468334" y="941379"/>
            <a:ext cx="7744826" cy="2243050"/>
          </a:xfrm>
          <a:prstGeom prst="rect">
            <a:avLst/>
          </a:prstGeom>
          <a:noFill/>
        </p:spPr>
        <p:txBody>
          <a:bodyPr wrap="square">
            <a:spAutoFit/>
          </a:bodyPr>
          <a:lstStyle/>
          <a:p>
            <a:pPr>
              <a:lnSpc>
                <a:spcPct val="150000"/>
              </a:lnSpc>
              <a:buClr>
                <a:srgbClr val="3992DB"/>
              </a:buCl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我们的模板是</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GB/T 8567 - 2006</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具体文档详见</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《SRA2023-G17-</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项目计划书</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。在本文档中我们初步规划了项目的进度、确定了项目的功能范围以及人员构成。</a:t>
            </a:r>
          </a:p>
        </p:txBody>
      </p:sp>
      <p:pic>
        <p:nvPicPr>
          <p:cNvPr id="3" name="图片 2">
            <a:extLst>
              <a:ext uri="{FF2B5EF4-FFF2-40B4-BE49-F238E27FC236}">
                <a16:creationId xmlns:a16="http://schemas.microsoft.com/office/drawing/2014/main" id="{19BDCB8A-0EBA-A185-BDBB-C1124D569ACA}"/>
              </a:ext>
            </a:extLst>
          </p:cNvPr>
          <p:cNvPicPr>
            <a:picLocks noChangeAspect="1"/>
          </p:cNvPicPr>
          <p:nvPr/>
        </p:nvPicPr>
        <p:blipFill>
          <a:blip r:embed="rId3"/>
          <a:stretch>
            <a:fillRect/>
          </a:stretch>
        </p:blipFill>
        <p:spPr>
          <a:xfrm>
            <a:off x="1468334" y="3429000"/>
            <a:ext cx="3516378" cy="1168028"/>
          </a:xfrm>
          <a:prstGeom prst="rect">
            <a:avLst/>
          </a:prstGeom>
        </p:spPr>
      </p:pic>
      <p:sp>
        <p:nvSpPr>
          <p:cNvPr id="4" name="文本框 3">
            <a:extLst>
              <a:ext uri="{FF2B5EF4-FFF2-40B4-BE49-F238E27FC236}">
                <a16:creationId xmlns:a16="http://schemas.microsoft.com/office/drawing/2014/main" id="{AE6A5940-EDA0-8F0F-4C62-E565079F9BA9}"/>
              </a:ext>
            </a:extLst>
          </p:cNvPr>
          <p:cNvSpPr txBox="1"/>
          <p:nvPr/>
        </p:nvSpPr>
        <p:spPr>
          <a:xfrm>
            <a:off x="2497842" y="5287503"/>
            <a:ext cx="1857281" cy="461665"/>
          </a:xfrm>
          <a:prstGeom prst="rect">
            <a:avLst/>
          </a:prstGeom>
          <a:noFill/>
        </p:spPr>
        <p:txBody>
          <a:bodyPr wrap="square">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版本跟踪页</a:t>
            </a:r>
            <a:endParaRPr lang="zh-CN" altLang="en-US" sz="2400" dirty="0"/>
          </a:p>
        </p:txBody>
      </p:sp>
      <p:pic>
        <p:nvPicPr>
          <p:cNvPr id="5" name="图片 4">
            <a:extLst>
              <a:ext uri="{FF2B5EF4-FFF2-40B4-BE49-F238E27FC236}">
                <a16:creationId xmlns:a16="http://schemas.microsoft.com/office/drawing/2014/main" id="{40ED7AA8-5175-7FB4-158E-AF6A44008826}"/>
              </a:ext>
            </a:extLst>
          </p:cNvPr>
          <p:cNvPicPr>
            <a:picLocks noChangeAspect="1"/>
          </p:cNvPicPr>
          <p:nvPr/>
        </p:nvPicPr>
        <p:blipFill>
          <a:blip r:embed="rId4"/>
          <a:stretch>
            <a:fillRect/>
          </a:stretch>
        </p:blipFill>
        <p:spPr>
          <a:xfrm>
            <a:off x="6341224" y="2934814"/>
            <a:ext cx="2708363" cy="3648865"/>
          </a:xfrm>
          <a:prstGeom prst="rect">
            <a:avLst/>
          </a:prstGeom>
        </p:spPr>
      </p:pic>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422307" y="282869"/>
            <a:ext cx="306073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lvl="1" algn="ctr"/>
            <a:r>
              <a:rPr lang="zh-CN" altLang="en-US" sz="2400" b="1" dirty="0">
                <a:solidFill>
                  <a:srgbClr val="1C50A2"/>
                </a:solidFill>
                <a:ea typeface="微软雅黑" panose="020B0503020204020204" charset="-122"/>
                <a:cs typeface="微软雅黑" panose="020B0503020204020204" charset="-122"/>
                <a:sym typeface="+mn-lt"/>
              </a:rPr>
              <a:t>每周阶段性会议</a:t>
            </a:r>
          </a:p>
        </p:txBody>
      </p:sp>
      <p:sp>
        <p:nvSpPr>
          <p:cNvPr id="5" name="文本框 4"/>
          <p:cNvSpPr txBox="1"/>
          <p:nvPr/>
        </p:nvSpPr>
        <p:spPr>
          <a:xfrm>
            <a:off x="1409511" y="1131103"/>
            <a:ext cx="7688461" cy="787523"/>
          </a:xfrm>
          <a:prstGeom prst="rect">
            <a:avLst/>
          </a:prstGeom>
          <a:noFill/>
        </p:spPr>
        <p:txBody>
          <a:bodyPr wrap="square">
            <a:spAutoFit/>
          </a:bodyPr>
          <a:lstStyle/>
          <a:p>
            <a:pPr>
              <a:lnSpc>
                <a:spcPct val="150000"/>
              </a:lnSpc>
            </a:pPr>
            <a:r>
              <a:rPr lang="zh-CN" altLang="en-US" sz="1600" dirty="0">
                <a:solidFill>
                  <a:schemeClr val="tx1">
                    <a:lumMod val="50000"/>
                    <a:lumOff val="50000"/>
                  </a:schemeClr>
                </a:solidFill>
                <a:latin typeface="微软雅黑" panose="020B0503020204020204" charset="-122"/>
                <a:ea typeface="微软雅黑" panose="020B0503020204020204" charset="-122"/>
              </a:rPr>
              <a:t>由于周五教师用户刚提出需求，小组成员在周六开完小组例会后开始邀请</a:t>
            </a:r>
            <a:r>
              <a:rPr lang="en-US" altLang="zh-CN" sz="1600" dirty="0">
                <a:solidFill>
                  <a:schemeClr val="tx1">
                    <a:lumMod val="50000"/>
                    <a:lumOff val="50000"/>
                  </a:schemeClr>
                </a:solidFill>
                <a:latin typeface="微软雅黑" panose="020B0503020204020204" charset="-122"/>
                <a:ea typeface="微软雅黑" panose="020B0503020204020204" charset="-122"/>
              </a:rPr>
              <a:t>CCB</a:t>
            </a:r>
            <a:r>
              <a:rPr lang="zh-CN" altLang="en-US" sz="1600" dirty="0">
                <a:solidFill>
                  <a:schemeClr val="tx1">
                    <a:lumMod val="50000"/>
                    <a:lumOff val="50000"/>
                  </a:schemeClr>
                </a:solidFill>
                <a:latin typeface="微软雅黑" panose="020B0503020204020204" charset="-122"/>
                <a:ea typeface="微软雅黑" panose="020B0503020204020204" charset="-122"/>
              </a:rPr>
              <a:t>会议成员，陆续发送邀请并收到回复后决定于周一晚进行</a:t>
            </a:r>
            <a:r>
              <a:rPr lang="en-US" altLang="zh-CN" sz="1600" dirty="0">
                <a:solidFill>
                  <a:schemeClr val="tx1">
                    <a:lumMod val="50000"/>
                    <a:lumOff val="50000"/>
                  </a:schemeClr>
                </a:solidFill>
                <a:latin typeface="微软雅黑" panose="020B0503020204020204" charset="-122"/>
                <a:ea typeface="微软雅黑" panose="020B0503020204020204" charset="-122"/>
              </a:rPr>
              <a:t>CCB</a:t>
            </a:r>
            <a:r>
              <a:rPr lang="zh-CN" altLang="en-US" sz="1600" dirty="0">
                <a:solidFill>
                  <a:schemeClr val="tx1">
                    <a:lumMod val="50000"/>
                    <a:lumOff val="50000"/>
                  </a:schemeClr>
                </a:solidFill>
                <a:latin typeface="微软雅黑" panose="020B0503020204020204" charset="-122"/>
                <a:ea typeface="微软雅黑" panose="020B0503020204020204" charset="-122"/>
              </a:rPr>
              <a:t>会议，同时制定</a:t>
            </a:r>
            <a:r>
              <a:rPr lang="en-US" altLang="zh-CN" sz="1600" dirty="0">
                <a:solidFill>
                  <a:schemeClr val="tx1">
                    <a:lumMod val="50000"/>
                    <a:lumOff val="50000"/>
                  </a:schemeClr>
                </a:solidFill>
                <a:latin typeface="微软雅黑" panose="020B0503020204020204" charset="-122"/>
                <a:ea typeface="微软雅黑" panose="020B0503020204020204" charset="-122"/>
              </a:rPr>
              <a:t>CCB</a:t>
            </a:r>
            <a:r>
              <a:rPr lang="zh-CN" altLang="en-US" sz="1600" dirty="0">
                <a:solidFill>
                  <a:schemeClr val="tx1">
                    <a:lumMod val="50000"/>
                    <a:lumOff val="50000"/>
                  </a:schemeClr>
                </a:solidFill>
                <a:latin typeface="微软雅黑" panose="020B0503020204020204" charset="-122"/>
                <a:ea typeface="微软雅黑" panose="020B0503020204020204" charset="-122"/>
              </a:rPr>
              <a:t>章程。</a:t>
            </a:r>
          </a:p>
        </p:txBody>
      </p:sp>
      <p:sp>
        <p:nvSpPr>
          <p:cNvPr id="3" name="文本框 2">
            <a:extLst>
              <a:ext uri="{FF2B5EF4-FFF2-40B4-BE49-F238E27FC236}">
                <a16:creationId xmlns:a16="http://schemas.microsoft.com/office/drawing/2014/main" id="{0AFA0E9A-1680-B6EC-5E45-F9FDE5E74386}"/>
              </a:ext>
            </a:extLst>
          </p:cNvPr>
          <p:cNvSpPr txBox="1"/>
          <p:nvPr/>
        </p:nvSpPr>
        <p:spPr>
          <a:xfrm>
            <a:off x="1108059" y="2260891"/>
            <a:ext cx="4311650" cy="3784600"/>
          </a:xfrm>
          <a:prstGeom prst="rect">
            <a:avLst/>
          </a:prstGeom>
          <a:noFill/>
        </p:spPr>
        <p:txBody>
          <a:bodyPr wrap="square">
            <a:spAutoFit/>
          </a:bodyPr>
          <a:lstStyle/>
          <a:p>
            <a:pPr>
              <a:lnSpc>
                <a:spcPct val="150000"/>
              </a:lnSpc>
              <a:buClr>
                <a:srgbClr val="3992DB"/>
              </a:buClr>
            </a:pPr>
            <a:r>
              <a:rPr lang="zh-CN"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时间</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：每周周</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二</a:t>
            </a:r>
            <a:r>
              <a:rPr 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、周六晚</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20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00</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buClr>
                <a:srgbClr val="3992DB"/>
              </a:buCl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地点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：微信群线上会议</a:t>
            </a:r>
          </a:p>
          <a:p>
            <a:pPr>
              <a:lnSpc>
                <a:spcPct val="150000"/>
              </a:lnSpc>
              <a:buClr>
                <a:srgbClr val="3992DB"/>
              </a:buCl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周二内容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p>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）对上周工作、周一课堂评审情况的总结</a:t>
            </a:r>
          </a:p>
          <a:p>
            <a:pPr>
              <a:lnSpc>
                <a:spcPct val="150000"/>
              </a:lnSpc>
              <a:buClr>
                <a:srgbClr val="3992DB"/>
              </a:buCl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）对本周进度的分工与安排</a:t>
            </a:r>
          </a:p>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）对下次会议的初步规划</a:t>
            </a:r>
          </a:p>
          <a:p>
            <a:pPr>
              <a:lnSpc>
                <a:spcPct val="150000"/>
              </a:lnSpc>
              <a:buClr>
                <a:srgbClr val="3992DB"/>
              </a:buCl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周六内容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p>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）对本周工作交付物的验收与审核</a:t>
            </a:r>
          </a:p>
          <a:p>
            <a:pPr>
              <a:lnSpc>
                <a:spcPct val="150000"/>
              </a:lnSpc>
              <a:buClr>
                <a:srgbClr val="3992DB"/>
              </a:buCl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）成员绩效评定</a:t>
            </a:r>
          </a:p>
          <a:p>
            <a:pPr>
              <a:lnSpc>
                <a:spcPct val="150000"/>
              </a:lnSpc>
              <a:buClr>
                <a:srgbClr val="3992DB"/>
              </a:buCl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    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）下周工作的初步规划</a:t>
            </a:r>
          </a:p>
        </p:txBody>
      </p:sp>
      <p:pic>
        <p:nvPicPr>
          <p:cNvPr id="4" name="图片 3">
            <a:extLst>
              <a:ext uri="{FF2B5EF4-FFF2-40B4-BE49-F238E27FC236}">
                <a16:creationId xmlns:a16="http://schemas.microsoft.com/office/drawing/2014/main" id="{90C1F199-7245-E246-6AE7-09594D901E39}"/>
              </a:ext>
            </a:extLst>
          </p:cNvPr>
          <p:cNvPicPr>
            <a:picLocks noChangeAspect="1"/>
          </p:cNvPicPr>
          <p:nvPr/>
        </p:nvPicPr>
        <p:blipFill>
          <a:blip r:embed="rId3"/>
          <a:stretch>
            <a:fillRect/>
          </a:stretch>
        </p:blipFill>
        <p:spPr>
          <a:xfrm>
            <a:off x="5902568" y="2502535"/>
            <a:ext cx="3522196" cy="3542956"/>
          </a:xfrm>
          <a:prstGeom prst="rect">
            <a:avLst/>
          </a:prstGeom>
        </p:spPr>
      </p:pic>
    </p:spTree>
  </p:cSld>
  <p:clrMapOvr>
    <a:masterClrMapping/>
  </p:clrMapOvr>
  <p:transition spd="slow">
    <p:cover/>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722488f4-70cd-4050-9add-1f1116cb2c5f"/>
  <p:tag name="COMMONDATA" val="eyJoZGlkIjoiMzE0ZTVhYjRkZjI0ZjY5NzMzYmY3OGU5YjNjMjI3ZDA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6200,&quot;width&quot;:28800}"/>
</p:tagLst>
</file>

<file path=ppt/tags/tag4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642ed244-96a3-49ed-bd82-302cdcbec082}"/>
  <p:tag name="KSO_WM_BEAUTIFY_FLAG" val=""/>
  <p:tag name="TABLE_ENDDRAG_ORIGIN_RECT" val="724*410"/>
  <p:tag name="TABLE_ENDDRAG_RECT" val="107*90*724*410"/>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61a6083d-4813-411a-acb8-1d411e9befca}"/>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WW.2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TotalTime>
  <Words>4970</Words>
  <Application>Microsoft Office PowerPoint</Application>
  <PresentationFormat>宽屏</PresentationFormat>
  <Paragraphs>460</Paragraphs>
  <Slides>70</Slides>
  <Notes>70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70</vt:i4>
      </vt:variant>
    </vt:vector>
  </HeadingPairs>
  <TitlesOfParts>
    <vt:vector size="81" baseType="lpstr">
      <vt:lpstr>Arial Unicode MS</vt:lpstr>
      <vt:lpstr>Helvetica Condensed</vt:lpstr>
      <vt:lpstr>Helvetica Neue</vt:lpstr>
      <vt:lpstr>等线</vt:lpstr>
      <vt:lpstr>微软雅黑</vt:lpstr>
      <vt:lpstr>微软雅黑 Light</vt:lpstr>
      <vt:lpstr>Arial</vt:lpstr>
      <vt:lpstr>Arial Black</vt:lpstr>
      <vt:lpstr>Calibri</vt:lpstr>
      <vt:lpstr>Wingdings</vt:lpstr>
      <vt:lpstr>WWW.2PPT.COM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www.2ppt.com-爱PPT提供资源下载</dc:title>
  <dc:subject>www.2ppt.com-爱PPT提供资源下载</dc:subject>
  <dc:creator>www.2ppt.com-爱PPT提供资源下载</dc:creator>
  <dc:description>www.2ppt.com-爱PPT提供资源下载</dc:description>
  <cp:lastModifiedBy>水水 水</cp:lastModifiedBy>
  <cp:revision>61</cp:revision>
  <dcterms:created xsi:type="dcterms:W3CDTF">2021-10-06T00:40:00Z</dcterms:created>
  <dcterms:modified xsi:type="dcterms:W3CDTF">2023-06-16T09:39:20Z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EFB2C18413BA4D909166FEDEBF191BCF_13</vt:lpwstr>
  </property>
  <property fmtid="{D5CDD505-2E9C-101B-9397-08002B2CF9AE}" pid="3" name="KSOProductBuildVer">
    <vt:lpwstr>2052-11.1.0.14309</vt:lpwstr>
  </property>
</Properties>
</file>